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93"/>
  </p:notesMasterIdLst>
  <p:sldIdLst>
    <p:sldId id="256" r:id="rId2"/>
    <p:sldId id="403" r:id="rId3"/>
    <p:sldId id="471" r:id="rId4"/>
    <p:sldId id="579" r:id="rId5"/>
    <p:sldId id="563" r:id="rId6"/>
    <p:sldId id="629" r:id="rId7"/>
    <p:sldId id="664" r:id="rId8"/>
    <p:sldId id="564" r:id="rId9"/>
    <p:sldId id="565" r:id="rId10"/>
    <p:sldId id="740" r:id="rId11"/>
    <p:sldId id="741" r:id="rId12"/>
    <p:sldId id="499" r:id="rId13"/>
    <p:sldId id="508" r:id="rId14"/>
    <p:sldId id="520" r:id="rId15"/>
    <p:sldId id="584" r:id="rId16"/>
    <p:sldId id="666" r:id="rId17"/>
    <p:sldId id="739" r:id="rId18"/>
    <p:sldId id="703" r:id="rId19"/>
    <p:sldId id="707" r:id="rId20"/>
    <p:sldId id="709" r:id="rId21"/>
    <p:sldId id="725" r:id="rId22"/>
    <p:sldId id="742" r:id="rId23"/>
    <p:sldId id="743" r:id="rId24"/>
    <p:sldId id="749" r:id="rId25"/>
    <p:sldId id="708" r:id="rId26"/>
    <p:sldId id="509" r:id="rId27"/>
    <p:sldId id="662" r:id="rId28"/>
    <p:sldId id="578" r:id="rId29"/>
    <p:sldId id="510" r:id="rId30"/>
    <p:sldId id="549" r:id="rId31"/>
    <p:sldId id="577" r:id="rId32"/>
    <p:sldId id="572" r:id="rId33"/>
    <p:sldId id="587" r:id="rId34"/>
    <p:sldId id="591" r:id="rId35"/>
    <p:sldId id="590" r:id="rId36"/>
    <p:sldId id="588" r:id="rId37"/>
    <p:sldId id="589" r:id="rId38"/>
    <p:sldId id="639" r:id="rId39"/>
    <p:sldId id="597" r:id="rId40"/>
    <p:sldId id="720" r:id="rId41"/>
    <p:sldId id="750" r:id="rId42"/>
    <p:sldId id="551" r:id="rId43"/>
    <p:sldId id="747" r:id="rId44"/>
    <p:sldId id="745" r:id="rId45"/>
    <p:sldId id="553" r:id="rId46"/>
    <p:sldId id="602" r:id="rId47"/>
    <p:sldId id="603" r:id="rId48"/>
    <p:sldId id="691" r:id="rId49"/>
    <p:sldId id="612" r:id="rId50"/>
    <p:sldId id="744" r:id="rId51"/>
    <p:sldId id="632" r:id="rId52"/>
    <p:sldId id="634" r:id="rId53"/>
    <p:sldId id="673" r:id="rId54"/>
    <p:sldId id="635" r:id="rId55"/>
    <p:sldId id="636" r:id="rId56"/>
    <p:sldId id="630" r:id="rId57"/>
    <p:sldId id="712" r:id="rId58"/>
    <p:sldId id="730" r:id="rId59"/>
    <p:sldId id="729" r:id="rId60"/>
    <p:sldId id="731" r:id="rId61"/>
    <p:sldId id="732" r:id="rId62"/>
    <p:sldId id="733" r:id="rId63"/>
    <p:sldId id="734" r:id="rId64"/>
    <p:sldId id="736" r:id="rId65"/>
    <p:sldId id="738" r:id="rId66"/>
    <p:sldId id="746" r:id="rId67"/>
    <p:sldId id="716" r:id="rId68"/>
    <p:sldId id="726" r:id="rId69"/>
    <p:sldId id="727" r:id="rId70"/>
    <p:sldId id="728" r:id="rId71"/>
    <p:sldId id="723" r:id="rId72"/>
    <p:sldId id="717" r:id="rId73"/>
    <p:sldId id="711" r:id="rId74"/>
    <p:sldId id="713" r:id="rId75"/>
    <p:sldId id="714" r:id="rId76"/>
    <p:sldId id="715" r:id="rId77"/>
    <p:sldId id="619" r:id="rId78"/>
    <p:sldId id="698" r:id="rId79"/>
    <p:sldId id="699" r:id="rId80"/>
    <p:sldId id="606" r:id="rId81"/>
    <p:sldId id="696" r:id="rId82"/>
    <p:sldId id="692" r:id="rId83"/>
    <p:sldId id="701" r:id="rId84"/>
    <p:sldId id="756" r:id="rId85"/>
    <p:sldId id="548" r:id="rId86"/>
    <p:sldId id="531" r:id="rId87"/>
    <p:sldId id="536" r:id="rId88"/>
    <p:sldId id="758" r:id="rId89"/>
    <p:sldId id="840" r:id="rId90"/>
    <p:sldId id="839" r:id="rId91"/>
    <p:sldId id="550" r:id="rId92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403"/>
            <p14:sldId id="471"/>
            <p14:sldId id="579"/>
            <p14:sldId id="563"/>
            <p14:sldId id="629"/>
            <p14:sldId id="664"/>
            <p14:sldId id="564"/>
            <p14:sldId id="565"/>
            <p14:sldId id="740"/>
            <p14:sldId id="741"/>
            <p14:sldId id="499"/>
            <p14:sldId id="508"/>
            <p14:sldId id="520"/>
            <p14:sldId id="584"/>
            <p14:sldId id="666"/>
            <p14:sldId id="739"/>
            <p14:sldId id="703"/>
            <p14:sldId id="707"/>
            <p14:sldId id="709"/>
            <p14:sldId id="725"/>
            <p14:sldId id="742"/>
            <p14:sldId id="743"/>
            <p14:sldId id="749"/>
            <p14:sldId id="708"/>
            <p14:sldId id="509"/>
            <p14:sldId id="662"/>
            <p14:sldId id="578"/>
            <p14:sldId id="510"/>
            <p14:sldId id="549"/>
            <p14:sldId id="577"/>
            <p14:sldId id="572"/>
            <p14:sldId id="587"/>
            <p14:sldId id="591"/>
            <p14:sldId id="590"/>
            <p14:sldId id="588"/>
            <p14:sldId id="589"/>
            <p14:sldId id="639"/>
            <p14:sldId id="597"/>
            <p14:sldId id="720"/>
            <p14:sldId id="750"/>
            <p14:sldId id="551"/>
            <p14:sldId id="747"/>
            <p14:sldId id="745"/>
            <p14:sldId id="553"/>
            <p14:sldId id="602"/>
            <p14:sldId id="603"/>
            <p14:sldId id="691"/>
            <p14:sldId id="612"/>
            <p14:sldId id="744"/>
            <p14:sldId id="632"/>
            <p14:sldId id="634"/>
            <p14:sldId id="673"/>
            <p14:sldId id="635"/>
            <p14:sldId id="636"/>
            <p14:sldId id="630"/>
            <p14:sldId id="712"/>
            <p14:sldId id="730"/>
            <p14:sldId id="729"/>
            <p14:sldId id="731"/>
            <p14:sldId id="732"/>
            <p14:sldId id="733"/>
            <p14:sldId id="734"/>
            <p14:sldId id="736"/>
            <p14:sldId id="738"/>
            <p14:sldId id="746"/>
            <p14:sldId id="716"/>
            <p14:sldId id="726"/>
            <p14:sldId id="727"/>
            <p14:sldId id="728"/>
            <p14:sldId id="723"/>
            <p14:sldId id="717"/>
            <p14:sldId id="711"/>
            <p14:sldId id="713"/>
            <p14:sldId id="714"/>
            <p14:sldId id="715"/>
            <p14:sldId id="619"/>
            <p14:sldId id="698"/>
            <p14:sldId id="699"/>
            <p14:sldId id="606"/>
            <p14:sldId id="696"/>
            <p14:sldId id="692"/>
            <p14:sldId id="701"/>
            <p14:sldId id="756"/>
            <p14:sldId id="548"/>
            <p14:sldId id="531"/>
            <p14:sldId id="536"/>
            <p14:sldId id="758"/>
            <p14:sldId id="840"/>
            <p14:sldId id="839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8A136"/>
    <a:srgbClr val="EF7D1D"/>
    <a:srgbClr val="9E60B8"/>
    <a:srgbClr val="025249"/>
    <a:srgbClr val="CA9FC9"/>
    <a:srgbClr val="41719C"/>
    <a:srgbClr val="FB8E20"/>
    <a:srgbClr val="5AB88F"/>
    <a:srgbClr val="D6A08C"/>
    <a:srgbClr val="629F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915"/>
    <p:restoredTop sz="96853" autoAdjust="0"/>
  </p:normalViewPr>
  <p:slideViewPr>
    <p:cSldViewPr snapToGrid="0" snapToObjects="1">
      <p:cViewPr>
        <p:scale>
          <a:sx n="121" d="100"/>
          <a:sy n="121" d="100"/>
        </p:scale>
        <p:origin x="2104" y="824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viewProps" Target="viewProps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04.09.19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44299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406324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69092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535333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5854336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512397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206289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16065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86615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91668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741775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13889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38533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4123089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9/4/19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  <p:sldLayoutId id="2147483669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raphql-java-kickstart/graphql-java-servlet" TargetMode="External"/><Relationship Id="rId2" Type="http://schemas.openxmlformats.org/officeDocument/2006/relationships/hyperlink" Target="https://github.com/graphql-java/graphql-java-spring" TargetMode="Externa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0D2CF8E8-6B2D-CB49-90EE-C51E8676F9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69" r="12044" b="2918"/>
          <a:stretch/>
        </p:blipFill>
        <p:spPr>
          <a:xfrm>
            <a:off x="11162" y="1"/>
            <a:ext cx="9883674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11162" y="0"/>
            <a:ext cx="9883674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/>
          <p:cNvSpPr/>
          <p:nvPr/>
        </p:nvSpPr>
        <p:spPr>
          <a:xfrm>
            <a:off x="-11164" y="1431706"/>
            <a:ext cx="9905999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50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50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698375" y="387469"/>
            <a:ext cx="2435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370467" y="1666564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>
                <a:solidFill>
                  <a:srgbClr val="D4EBE9"/>
                </a:solidFill>
              </a:rPr>
              <a:t>Herbstcampus, Nürnberg | September 2019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4731026" y="3978082"/>
            <a:ext cx="4510188" cy="1078897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de-DE" sz="32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am Beispiel Java</a:t>
            </a:r>
          </a:p>
          <a:p>
            <a:pPr algn="r">
              <a:spcBef>
                <a:spcPts val="600"/>
              </a:spcBef>
            </a:pPr>
            <a:r>
              <a:rPr lang="de-DE" sz="2000" dirty="0" err="1">
                <a:solidFill>
                  <a:srgbClr val="36544F"/>
                </a:solidFill>
              </a:rPr>
              <a:t>Slides</a:t>
            </a:r>
            <a:r>
              <a:rPr lang="de-DE" sz="2000" dirty="0">
                <a:solidFill>
                  <a:srgbClr val="36544F"/>
                </a:solidFill>
              </a:rPr>
              <a:t>: https://</a:t>
            </a:r>
            <a:r>
              <a:rPr lang="de-DE" sz="2000" dirty="0" err="1">
                <a:solidFill>
                  <a:srgbClr val="36544F"/>
                </a:solidFill>
              </a:rPr>
              <a:t>nils.buzz</a:t>
            </a:r>
            <a:r>
              <a:rPr lang="de-DE" sz="2000" dirty="0">
                <a:solidFill>
                  <a:srgbClr val="36544F"/>
                </a:solidFill>
              </a:rPr>
              <a:t>/</a:t>
            </a:r>
            <a:r>
              <a:rPr lang="de-DE" sz="2000" dirty="0" err="1">
                <a:solidFill>
                  <a:srgbClr val="36544F"/>
                </a:solidFill>
              </a:rPr>
              <a:t>hc-graphql</a:t>
            </a:r>
            <a:endParaRPr lang="de-DE" sz="3200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5E09AC7-3D69-F34C-A49D-EA55FBE2EA1D}"/>
              </a:ext>
            </a:extLst>
          </p:cNvPr>
          <p:cNvSpPr txBox="1"/>
          <p:nvPr/>
        </p:nvSpPr>
        <p:spPr>
          <a:xfrm>
            <a:off x="705631" y="702775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3E55786E-F81E-614D-BED8-3C79D6DA682F}"/>
              </a:ext>
            </a:extLst>
          </p:cNvPr>
          <p:cNvSpPr/>
          <p:nvPr/>
        </p:nvSpPr>
        <p:spPr>
          <a:xfrm>
            <a:off x="705631" y="1264338"/>
            <a:ext cx="3130827" cy="678520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de-DE" sz="32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Einführung in</a:t>
            </a: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6FFEF-C619-8744-91B8-9FEF34314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Facebook 5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8BB35E7-1B62-E347-BE38-9ACF9C35AF7D}"/>
              </a:ext>
            </a:extLst>
          </p:cNvPr>
          <p:cNvSpPr/>
          <p:nvPr/>
        </p:nvSpPr>
        <p:spPr>
          <a:xfrm>
            <a:off x="843064" y="5664200"/>
            <a:ext cx="821987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twitter.com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leeb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status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/1123326647552266241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5388D315-98E5-C149-8726-0D0B79AF1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6758" y="1081349"/>
            <a:ext cx="5052483" cy="3282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3104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6FFEF-C619-8744-91B8-9FEF34314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Next Gen </a:t>
            </a:r>
            <a:r>
              <a:rPr lang="de-DE" dirty="0" err="1"/>
              <a:t>GraphqL</a:t>
            </a:r>
            <a:r>
              <a:rPr lang="de-DE" dirty="0"/>
              <a:t>?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8BB35E7-1B62-E347-BE38-9ACF9C35AF7D}"/>
              </a:ext>
            </a:extLst>
          </p:cNvPr>
          <p:cNvSpPr/>
          <p:nvPr/>
        </p:nvSpPr>
        <p:spPr>
          <a:xfrm>
            <a:off x="843064" y="5664200"/>
            <a:ext cx="821987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twitter.com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schrockn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status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/1123619660732047360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D120E3BE-7DFD-5F4C-92A8-A78E15AE4B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7979" y="484292"/>
            <a:ext cx="4990042" cy="4768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6649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praktisch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Source-Code: https://</a:t>
            </a:r>
            <a:r>
              <a:rPr lang="de-DE" sz="1600" cap="none" spc="100" dirty="0" err="1"/>
              <a:t>nils.buzz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hc-graphql-example</a:t>
            </a:r>
            <a:endParaRPr lang="de-DE" sz="1600" cap="none" spc="100" dirty="0">
              <a:solidFill>
                <a:srgbClr val="FF0000"/>
              </a:solidFill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23A32240-DA0F-B74C-B9B4-072A6E6196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2646" y="214223"/>
            <a:ext cx="4260707" cy="469943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GraphiQL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http://localhost:9000/</a:t>
            </a:r>
            <a:r>
              <a:rPr lang="de-DE" sz="1600" cap="none" spc="100" dirty="0" err="1"/>
              <a:t>graphiql.html</a:t>
            </a:r>
            <a:endParaRPr lang="de-DE" sz="1600" cap="none" spc="100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96E9C3FB-BE93-F144-8FF8-1A4E33249E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0049" y="243116"/>
            <a:ext cx="3982572" cy="4584815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2373623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IDE Support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</a:t>
            </a:r>
            <a:r>
              <a:rPr lang="de-DE" sz="1600" cap="none" spc="100" dirty="0" err="1"/>
              <a:t>Intellij</a:t>
            </a:r>
            <a:r>
              <a:rPr lang="de-DE" sz="1600" cap="none" spc="100" dirty="0"/>
              <a:t> IDEA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5919E7D7-10E1-FC4F-852D-96E11C5916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2720" y="258943"/>
            <a:ext cx="5120560" cy="4568988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7D44C502-E665-E64E-A119-78BCFA61AFE9}"/>
              </a:ext>
            </a:extLst>
          </p:cNvPr>
          <p:cNvSpPr txBox="1"/>
          <p:nvPr/>
        </p:nvSpPr>
        <p:spPr>
          <a:xfrm>
            <a:off x="6318250" y="4547608"/>
            <a:ext cx="14668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 err="1">
                <a:solidFill>
                  <a:srgbClr val="CA9FC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BeerPage.tsx</a:t>
            </a:r>
            <a:endParaRPr lang="de-DE" sz="1100" dirty="0">
              <a:solidFill>
                <a:srgbClr val="CA9FC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94261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Teil 1: Abfragen und Schema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runtime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fulfilling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those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923109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"Architektur" Beer </a:t>
            </a:r>
            <a:r>
              <a:rPr lang="de-DE" dirty="0" err="1"/>
              <a:t>Advisor</a:t>
            </a:r>
            <a:endParaRPr lang="de-DE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4C134A2F-457C-A344-ADA6-194CA02C33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746"/>
          <a:stretch/>
        </p:blipFill>
        <p:spPr>
          <a:xfrm>
            <a:off x="616514" y="2889250"/>
            <a:ext cx="8672972" cy="2390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828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"Architektur" Beer </a:t>
            </a:r>
            <a:r>
              <a:rPr lang="de-DE" dirty="0" err="1"/>
              <a:t>Advisor</a:t>
            </a:r>
            <a:endParaRPr lang="de-DE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4C134A2F-457C-A344-ADA6-194CA02C33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514" y="2539999"/>
            <a:ext cx="8672972" cy="2740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9745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F0F551FF-1BA4-4C4A-8003-34A85EF2EB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1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D206522D-2326-F34A-91E7-38A0AF17E6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1362" y="1767246"/>
            <a:ext cx="3900077" cy="4487438"/>
          </a:xfrm>
          <a:prstGeom prst="rect">
            <a:avLst/>
          </a:prstGeom>
        </p:spPr>
      </p:pic>
      <p:sp>
        <p:nvSpPr>
          <p:cNvPr id="28" name="Textfeld 27">
            <a:extLst>
              <a:ext uri="{FF2B5EF4-FFF2-40B4-BE49-F238E27FC236}">
                <a16:creationId xmlns:a16="http://schemas.microsoft.com/office/drawing/2014/main" id="{8DCB9F7F-E504-B046-B0DF-113318DEC063}"/>
              </a:ext>
            </a:extLst>
          </p:cNvPr>
          <p:cNvSpPr txBox="1"/>
          <p:nvPr/>
        </p:nvSpPr>
        <p:spPr>
          <a:xfrm>
            <a:off x="129067" y="3429000"/>
            <a:ext cx="436201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averageStars</a:t>
            </a:r>
            <a:endParaRPr lang="de-DE" sz="14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5798372" y="2990626"/>
            <a:ext cx="2312894" cy="1020340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hteck 35">
            <a:extLst>
              <a:ext uri="{FF2B5EF4-FFF2-40B4-BE49-F238E27FC236}">
                <a16:creationId xmlns:a16="http://schemas.microsoft.com/office/drawing/2014/main" id="{06EF0312-95ED-5040-859B-F23E036C97CD}"/>
              </a:ext>
            </a:extLst>
          </p:cNvPr>
          <p:cNvSpPr/>
          <p:nvPr/>
        </p:nvSpPr>
        <p:spPr>
          <a:xfrm>
            <a:off x="8270542" y="1406354"/>
            <a:ext cx="740153" cy="570626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44D4F918-1259-E64C-88BB-A66F3A9EF156}"/>
              </a:ext>
            </a:extLst>
          </p:cNvPr>
          <p:cNvSpPr/>
          <p:nvPr/>
        </p:nvSpPr>
        <p:spPr>
          <a:xfrm>
            <a:off x="8270541" y="4283486"/>
            <a:ext cx="740153" cy="530509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B58900"/>
                </a:solidFill>
              </a:rPr>
              <a:t>    </a:t>
            </a:r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8D28423D-8C2C-CD48-98A8-F23116598D1A}"/>
              </a:ext>
            </a:extLst>
          </p:cNvPr>
          <p:cNvSpPr/>
          <p:nvPr/>
        </p:nvSpPr>
        <p:spPr>
          <a:xfrm>
            <a:off x="8265301" y="5671922"/>
            <a:ext cx="740153" cy="530509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9" name="Rechteck 38">
            <a:extLst>
              <a:ext uri="{FF2B5EF4-FFF2-40B4-BE49-F238E27FC236}">
                <a16:creationId xmlns:a16="http://schemas.microsoft.com/office/drawing/2014/main" id="{64212127-EB5B-DE4F-9E4C-6BAA895CD275}"/>
              </a:ext>
            </a:extLst>
          </p:cNvPr>
          <p:cNvSpPr/>
          <p:nvPr/>
        </p:nvSpPr>
        <p:spPr>
          <a:xfrm>
            <a:off x="8318984" y="1232371"/>
            <a:ext cx="740153" cy="108682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624EDF71-0165-8D49-ADDB-6FB2B7614EC7}"/>
              </a:ext>
            </a:extLst>
          </p:cNvPr>
          <p:cNvSpPr/>
          <p:nvPr/>
        </p:nvSpPr>
        <p:spPr>
          <a:xfrm>
            <a:off x="8265301" y="4121523"/>
            <a:ext cx="740153" cy="96663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B58900"/>
                </a:solidFill>
              </a:rPr>
              <a:t>    </a:t>
            </a:r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97087D29-17E9-B741-85BA-A1EBD251C1E9}"/>
              </a:ext>
            </a:extLst>
          </p:cNvPr>
          <p:cNvSpPr/>
          <p:nvPr/>
        </p:nvSpPr>
        <p:spPr>
          <a:xfrm>
            <a:off x="8303485" y="5539058"/>
            <a:ext cx="740153" cy="85411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7E753F01-CDFF-4D46-9219-C7014DBF4C2D}"/>
              </a:ext>
            </a:extLst>
          </p:cNvPr>
          <p:cNvSpPr/>
          <p:nvPr/>
        </p:nvSpPr>
        <p:spPr>
          <a:xfrm>
            <a:off x="8265300" y="3263596"/>
            <a:ext cx="740153" cy="132127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22426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5D8D7F4B-D5E6-7A44-AF92-DD7D4FBDB6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pic>
        <p:nvPicPr>
          <p:cNvPr id="22" name="Grafik 21">
            <a:extLst>
              <a:ext uri="{FF2B5EF4-FFF2-40B4-BE49-F238E27FC236}">
                <a16:creationId xmlns:a16="http://schemas.microsoft.com/office/drawing/2014/main" id="{49CC76B9-2F8D-274C-B32C-A6A982D731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1362" y="1770125"/>
            <a:ext cx="3900077" cy="448743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2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EDC947DF-2B72-CB49-9C90-D00AA216A026}"/>
              </a:ext>
            </a:extLst>
          </p:cNvPr>
          <p:cNvSpPr txBox="1"/>
          <p:nvPr/>
        </p:nvSpPr>
        <p:spPr>
          <a:xfrm>
            <a:off x="129067" y="3429000"/>
            <a:ext cx="4362013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"B1"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4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</a:t>
            </a:r>
            <a:r>
              <a:rPr lang="de-DE" sz="1400" b="1" dirty="0" err="1">
                <a:solidFill>
                  <a:srgbClr val="5AB88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stars</a:t>
            </a:r>
            <a:endParaRPr lang="de-DE" sz="1400" b="1" dirty="0">
              <a:solidFill>
                <a:srgbClr val="5AB88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</a:t>
            </a:r>
            <a:r>
              <a:rPr lang="de-DE" sz="1400" b="1" dirty="0" err="1">
                <a:solidFill>
                  <a:srgbClr val="5AB88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comment</a:t>
            </a:r>
            <a:endParaRPr lang="de-DE" sz="1400" b="1" dirty="0">
              <a:solidFill>
                <a:srgbClr val="5AB88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</a:t>
            </a:r>
            <a:r>
              <a:rPr lang="de-DE" sz="1400" b="1" dirty="0" err="1">
                <a:solidFill>
                  <a:srgbClr val="5AB88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author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</a:t>
            </a:r>
            <a:r>
              <a:rPr lang="de-DE" sz="1400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name</a:t>
            </a:r>
            <a:endParaRPr lang="de-DE" sz="1400" b="1" dirty="0">
              <a:solidFill>
                <a:srgbClr val="9E60B8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4324574" y="2958353"/>
            <a:ext cx="3757781" cy="1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60621E6A-16E0-644E-899B-B2ED98DA84A6}"/>
              </a:ext>
            </a:extLst>
          </p:cNvPr>
          <p:cNvCxnSpPr>
            <a:cxnSpLocks/>
          </p:cNvCxnSpPr>
          <p:nvPr/>
        </p:nvCxnSpPr>
        <p:spPr>
          <a:xfrm flipV="1">
            <a:off x="6042355" y="2087613"/>
            <a:ext cx="2040000" cy="1352347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3C0F799C-4963-8346-94E2-D3FC4C88ADBE}"/>
              </a:ext>
            </a:extLst>
          </p:cNvPr>
          <p:cNvCxnSpPr>
            <a:cxnSpLocks/>
          </p:cNvCxnSpPr>
          <p:nvPr/>
        </p:nvCxnSpPr>
        <p:spPr>
          <a:xfrm>
            <a:off x="5410593" y="5014913"/>
            <a:ext cx="2723757" cy="817027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4648F30D-CB11-394E-BFBC-30F916C4AA7E}"/>
              </a:ext>
            </a:extLst>
          </p:cNvPr>
          <p:cNvCxnSpPr>
            <a:cxnSpLocks/>
          </p:cNvCxnSpPr>
          <p:nvPr/>
        </p:nvCxnSpPr>
        <p:spPr>
          <a:xfrm flipV="1">
            <a:off x="6386986" y="4431226"/>
            <a:ext cx="1695369" cy="310513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hteck 28">
            <a:extLst>
              <a:ext uri="{FF2B5EF4-FFF2-40B4-BE49-F238E27FC236}">
                <a16:creationId xmlns:a16="http://schemas.microsoft.com/office/drawing/2014/main" id="{6207DAA7-0968-4949-BDB2-DB01CB131E02}"/>
              </a:ext>
            </a:extLst>
          </p:cNvPr>
          <p:cNvSpPr/>
          <p:nvPr/>
        </p:nvSpPr>
        <p:spPr>
          <a:xfrm>
            <a:off x="8270542" y="1666045"/>
            <a:ext cx="740153" cy="251655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CE466241-C7CA-4F49-A88F-FAF16CC02D88}"/>
              </a:ext>
            </a:extLst>
          </p:cNvPr>
          <p:cNvSpPr/>
          <p:nvPr/>
        </p:nvSpPr>
        <p:spPr>
          <a:xfrm>
            <a:off x="8270542" y="2849672"/>
            <a:ext cx="740153" cy="108682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C89FCEA5-BBC2-C54F-9C81-364C569D6D20}"/>
              </a:ext>
            </a:extLst>
          </p:cNvPr>
          <p:cNvSpPr/>
          <p:nvPr/>
        </p:nvSpPr>
        <p:spPr>
          <a:xfrm>
            <a:off x="8270541" y="4283486"/>
            <a:ext cx="740153" cy="108683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97451E1A-A4A3-F347-9A03-4A7AA0819A16}"/>
              </a:ext>
            </a:extLst>
          </p:cNvPr>
          <p:cNvSpPr/>
          <p:nvPr/>
        </p:nvSpPr>
        <p:spPr>
          <a:xfrm>
            <a:off x="8265301" y="5671923"/>
            <a:ext cx="740153" cy="108682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42862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45957" y="420867"/>
            <a:ext cx="8214107" cy="56938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Trainings, Workshops und Beratung</a:t>
            </a:r>
          </a:p>
          <a:p>
            <a:pPr algn="ctr"/>
            <a:r>
              <a:rPr lang="de-DE" sz="16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6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r>
              <a:rPr lang="de-DE" sz="16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16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16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-workshops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08481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FD503242-657A-8646-9EBA-74449138C0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3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EDC947DF-2B72-CB49-9C90-D00AA216A026}"/>
              </a:ext>
            </a:extLst>
          </p:cNvPr>
          <p:cNvSpPr txBox="1"/>
          <p:nvPr/>
        </p:nvSpPr>
        <p:spPr>
          <a:xfrm>
            <a:off x="129160" y="4401752"/>
            <a:ext cx="436201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shopId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"S3")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B58900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address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street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city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7A186999-3106-3342-9FE4-5F267793A4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b="39282"/>
          <a:stretch/>
        </p:blipFill>
        <p:spPr>
          <a:xfrm>
            <a:off x="2871455" y="2742877"/>
            <a:ext cx="3900077" cy="2724685"/>
          </a:xfrm>
          <a:prstGeom prst="rect">
            <a:avLst/>
          </a:prstGeom>
        </p:spPr>
      </p:pic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4070350" y="1680244"/>
            <a:ext cx="4030158" cy="2603242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60621E6A-16E0-644E-899B-B2ED98DA84A6}"/>
              </a:ext>
            </a:extLst>
          </p:cNvPr>
          <p:cNvCxnSpPr>
            <a:cxnSpLocks/>
          </p:cNvCxnSpPr>
          <p:nvPr/>
        </p:nvCxnSpPr>
        <p:spPr>
          <a:xfrm flipV="1">
            <a:off x="5397500" y="3022900"/>
            <a:ext cx="2703008" cy="1260586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hteck 17">
            <a:extLst>
              <a:ext uri="{FF2B5EF4-FFF2-40B4-BE49-F238E27FC236}">
                <a16:creationId xmlns:a16="http://schemas.microsoft.com/office/drawing/2014/main" id="{D64D41AE-ED99-2545-A662-91C0A38C053E}"/>
              </a:ext>
            </a:extLst>
          </p:cNvPr>
          <p:cNvSpPr/>
          <p:nvPr/>
        </p:nvSpPr>
        <p:spPr>
          <a:xfrm>
            <a:off x="8265301" y="3058520"/>
            <a:ext cx="740153" cy="347989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899D4575-37AC-8345-AF51-E4588F816188}"/>
              </a:ext>
            </a:extLst>
          </p:cNvPr>
          <p:cNvSpPr/>
          <p:nvPr/>
        </p:nvSpPr>
        <p:spPr>
          <a:xfrm>
            <a:off x="8270541" y="4283486"/>
            <a:ext cx="740153" cy="530509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F098D255-088D-7247-9C12-352FC175E9F1}"/>
              </a:ext>
            </a:extLst>
          </p:cNvPr>
          <p:cNvSpPr/>
          <p:nvPr/>
        </p:nvSpPr>
        <p:spPr>
          <a:xfrm>
            <a:off x="8265301" y="5671922"/>
            <a:ext cx="740153" cy="530509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F76AFC15-741A-D64F-8E7B-0BFD3420BCC9}"/>
              </a:ext>
            </a:extLst>
          </p:cNvPr>
          <p:cNvSpPr/>
          <p:nvPr/>
        </p:nvSpPr>
        <p:spPr>
          <a:xfrm>
            <a:off x="8301548" y="1501245"/>
            <a:ext cx="740153" cy="104080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EEBD3701-A853-2745-A865-74FBA9BDC7C7}"/>
              </a:ext>
            </a:extLst>
          </p:cNvPr>
          <p:cNvSpPr/>
          <p:nvPr/>
        </p:nvSpPr>
        <p:spPr>
          <a:xfrm>
            <a:off x="8335510" y="4105220"/>
            <a:ext cx="740153" cy="97462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0B707AAF-A5AD-9F42-AE59-C9AE76A20B7B}"/>
              </a:ext>
            </a:extLst>
          </p:cNvPr>
          <p:cNvSpPr/>
          <p:nvPr/>
        </p:nvSpPr>
        <p:spPr>
          <a:xfrm>
            <a:off x="8335509" y="5535915"/>
            <a:ext cx="740153" cy="97462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64585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FD503242-657A-8646-9EBA-74449138C0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Zusammenfassung</a:t>
            </a:r>
          </a:p>
          <a:p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Queries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bieten </a:t>
            </a:r>
            <a:r>
              <a:rPr lang="de-DE" b="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explizite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Sicht auf benötigte Daten</a:t>
            </a:r>
          </a:p>
          <a:p>
            <a:pPr lvl="1"/>
            <a:r>
              <a:rPr lang="de-DE" dirty="0" err="1">
                <a:latin typeface="Source Sans Pro" panose="020B0503030403020204" pitchFamily="34" charset="77"/>
              </a:rPr>
              <a:t>Queries</a:t>
            </a:r>
            <a:r>
              <a:rPr lang="de-DE" dirty="0">
                <a:latin typeface="Source Sans Pro" panose="020B0503030403020204" pitchFamily="34" charset="77"/>
              </a:rPr>
              <a:t> können nach Geschmack ausgeführt werden</a:t>
            </a:r>
            <a:br>
              <a:rPr lang="de-DE" dirty="0">
                <a:latin typeface="Source Sans Pro" panose="020B0503030403020204" pitchFamily="34" charset="77"/>
              </a:rPr>
            </a:br>
            <a:r>
              <a:rPr lang="de-DE" dirty="0">
                <a:latin typeface="Source Sans Pro" panose="020B0503030403020204" pitchFamily="34" charset="77"/>
              </a:rPr>
              <a:t>Pro Seite, pro Komponente, ...</a:t>
            </a:r>
          </a:p>
          <a:p>
            <a:pPr lvl="1"/>
            <a:endParaRPr lang="de-DE" dirty="0"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500539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FD503242-657A-8646-9EBA-74449138C0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Zusammenfassung</a:t>
            </a:r>
          </a:p>
          <a:p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Queries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bieten </a:t>
            </a:r>
            <a:r>
              <a:rPr lang="de-DE" b="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explizite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Sicht auf benötigte Daten</a:t>
            </a:r>
          </a:p>
          <a:p>
            <a:pPr lvl="1"/>
            <a:r>
              <a:rPr lang="de-DE" dirty="0" err="1">
                <a:latin typeface="Source Sans Pro" panose="020B0503030403020204" pitchFamily="34" charset="77"/>
              </a:rPr>
              <a:t>Queries</a:t>
            </a:r>
            <a:r>
              <a:rPr lang="de-DE" dirty="0">
                <a:latin typeface="Source Sans Pro" panose="020B0503030403020204" pitchFamily="34" charset="77"/>
              </a:rPr>
              <a:t> können nach Geschmack ausgeführt werden</a:t>
            </a:r>
            <a:br>
              <a:rPr lang="de-DE" dirty="0">
                <a:latin typeface="Source Sans Pro" panose="020B0503030403020204" pitchFamily="34" charset="77"/>
              </a:rPr>
            </a:br>
            <a:r>
              <a:rPr lang="de-DE" dirty="0">
                <a:latin typeface="Source Sans Pro" panose="020B0503030403020204" pitchFamily="34" charset="77"/>
              </a:rPr>
              <a:t>Pro Seite, pro Komponente, ...</a:t>
            </a:r>
          </a:p>
          <a:p>
            <a:pPr lvl="1"/>
            <a:endParaRPr lang="de-DE" dirty="0">
              <a:latin typeface="Source Sans Pro" panose="020B0503030403020204" pitchFamily="34" charset="77"/>
            </a:endParaRP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Abgefragt werden </a:t>
            </a:r>
            <a:r>
              <a:rPr lang="de-DE" b="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Daten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, nicht </a:t>
            </a:r>
            <a:r>
              <a:rPr lang="de-DE" b="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Endpunkte</a:t>
            </a: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8929918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FD503242-657A-8646-9EBA-74449138C0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Zusammenfassung</a:t>
            </a:r>
          </a:p>
          <a:p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Queries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bieten </a:t>
            </a:r>
            <a:r>
              <a:rPr lang="de-DE" b="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explizite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Sicht auf benötigte Daten</a:t>
            </a:r>
          </a:p>
          <a:p>
            <a:pPr lvl="1"/>
            <a:r>
              <a:rPr lang="de-DE" dirty="0" err="1">
                <a:latin typeface="Source Sans Pro" panose="020B0503030403020204" pitchFamily="34" charset="77"/>
              </a:rPr>
              <a:t>Queries</a:t>
            </a:r>
            <a:r>
              <a:rPr lang="de-DE" dirty="0">
                <a:latin typeface="Source Sans Pro" panose="020B0503030403020204" pitchFamily="34" charset="77"/>
              </a:rPr>
              <a:t> können nach Geschmack ausgeführt werden</a:t>
            </a:r>
            <a:br>
              <a:rPr lang="de-DE" dirty="0">
                <a:latin typeface="Source Sans Pro" panose="020B0503030403020204" pitchFamily="34" charset="77"/>
              </a:rPr>
            </a:br>
            <a:r>
              <a:rPr lang="de-DE" dirty="0">
                <a:latin typeface="Source Sans Pro" panose="020B0503030403020204" pitchFamily="34" charset="77"/>
              </a:rPr>
              <a:t>Pro Seite, pro Komponente, ...</a:t>
            </a:r>
          </a:p>
          <a:p>
            <a:pPr lvl="1"/>
            <a:endParaRPr lang="de-DE" dirty="0">
              <a:latin typeface="Source Sans Pro" panose="020B0503030403020204" pitchFamily="34" charset="77"/>
            </a:endParaRP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Abgefragt werden </a:t>
            </a:r>
            <a:r>
              <a:rPr lang="de-DE" b="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Daten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, nicht </a:t>
            </a:r>
            <a:r>
              <a:rPr lang="de-DE" b="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Endpunkte</a:t>
            </a:r>
          </a:p>
          <a:p>
            <a:endParaRPr lang="de-DE" b="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API kann unabhängig vom Client erweitert werden</a:t>
            </a:r>
          </a:p>
          <a:p>
            <a:pPr lvl="1"/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Server kann neue Daten und Funktionen anbieten</a:t>
            </a:r>
          </a:p>
          <a:p>
            <a:pPr lvl="1"/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Client fragt Daten explizit an und bekommt nie "</a:t>
            </a:r>
            <a:r>
              <a:rPr lang="de-DE" dirty="0" err="1">
                <a:latin typeface="Source Sans Pro" panose="020B0503030403020204" pitchFamily="34" charset="77"/>
              </a:rPr>
              <a:t>zuviel</a:t>
            </a:r>
            <a:r>
              <a:rPr lang="de-DE" dirty="0">
                <a:latin typeface="Source Sans Pro" panose="020B0503030403020204" pitchFamily="34" charset="77"/>
              </a:rPr>
              <a:t>"</a:t>
            </a:r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0435411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FD503242-657A-8646-9EBA-74449138C0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de-DE" dirty="0"/>
              <a:t>Zusammenfassung</a:t>
            </a:r>
          </a:p>
          <a:p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Queries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bieten </a:t>
            </a:r>
            <a:r>
              <a:rPr lang="de-DE" b="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explizite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Sicht auf benötigte Daten</a:t>
            </a:r>
          </a:p>
          <a:p>
            <a:pPr lvl="1"/>
            <a:r>
              <a:rPr lang="de-DE" dirty="0" err="1">
                <a:latin typeface="Source Sans Pro" panose="020B0503030403020204" pitchFamily="34" charset="77"/>
              </a:rPr>
              <a:t>Queries</a:t>
            </a:r>
            <a:r>
              <a:rPr lang="de-DE" dirty="0">
                <a:latin typeface="Source Sans Pro" panose="020B0503030403020204" pitchFamily="34" charset="77"/>
              </a:rPr>
              <a:t> können nach Geschmack ausgeführt werden</a:t>
            </a:r>
            <a:br>
              <a:rPr lang="de-DE" dirty="0">
                <a:latin typeface="Source Sans Pro" panose="020B0503030403020204" pitchFamily="34" charset="77"/>
              </a:rPr>
            </a:br>
            <a:r>
              <a:rPr lang="de-DE" dirty="0">
                <a:latin typeface="Source Sans Pro" panose="020B0503030403020204" pitchFamily="34" charset="77"/>
              </a:rPr>
              <a:t>Pro Seite, pro Komponente, ...</a:t>
            </a:r>
          </a:p>
          <a:p>
            <a:pPr lvl="1"/>
            <a:endParaRPr lang="de-DE" dirty="0">
              <a:latin typeface="Source Sans Pro" panose="020B0503030403020204" pitchFamily="34" charset="77"/>
            </a:endParaRP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Abgefragt werden </a:t>
            </a:r>
            <a:r>
              <a:rPr lang="de-DE" b="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Daten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, nicht </a:t>
            </a:r>
            <a:r>
              <a:rPr lang="de-DE" b="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Endpunkte</a:t>
            </a:r>
          </a:p>
          <a:p>
            <a:endParaRPr lang="de-DE" b="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API kann unabhängig vom Client erweitert werden</a:t>
            </a:r>
          </a:p>
          <a:p>
            <a:pPr lvl="1"/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Server kann neue Daten </a:t>
            </a:r>
            <a:r>
              <a:rPr lang="de-DE" b="0">
                <a:solidFill>
                  <a:srgbClr val="36544F"/>
                </a:solidFill>
                <a:latin typeface="Source Sans Pro" panose="020B0503030403020204" pitchFamily="34" charset="77"/>
              </a:rPr>
              <a:t>und Funktionen anbieten</a:t>
            </a:r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lvl="1"/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Client fragt Daten explizit an und bekommt nie "</a:t>
            </a:r>
            <a:r>
              <a:rPr lang="de-DE" dirty="0" err="1">
                <a:latin typeface="Source Sans Pro" panose="020B0503030403020204" pitchFamily="34" charset="77"/>
              </a:rPr>
              <a:t>zuviel</a:t>
            </a:r>
            <a:r>
              <a:rPr lang="de-DE" dirty="0">
                <a:latin typeface="Source Sans Pro" panose="020B0503030403020204" pitchFamily="34" charset="77"/>
              </a:rPr>
              <a:t>"</a:t>
            </a:r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Durch Typisierung</a:t>
            </a:r>
          </a:p>
          <a:p>
            <a:pPr lvl="1"/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ist sichergestellt, dass </a:t>
            </a:r>
            <a:b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</a:b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Abfrage und Antwort gültig sind</a:t>
            </a:r>
          </a:p>
          <a:p>
            <a:pPr lvl="1"/>
            <a:r>
              <a:rPr lang="de-DE" dirty="0">
                <a:latin typeface="Source Sans Pro" panose="020B0503030403020204" pitchFamily="34" charset="77"/>
              </a:rPr>
              <a:t>guter Tool-Support während der Entwicklung</a:t>
            </a:r>
          </a:p>
          <a:p>
            <a:pPr lvl="1"/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API ist "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explorierbar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22407668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Quellen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D23CF60-C470-BF48-ABB2-ABC1F0C03C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377" y="3556000"/>
            <a:ext cx="6935246" cy="2893844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Aussage, wo die Daten herkommen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Versteckt unterschiedliche APIs/Services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Gesamt-Sicht auf die Domain/Anwendung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Fachliche Abfragen möglichen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Ermittlung der Daten ist unsere Aufgabe</a:t>
            </a:r>
          </a:p>
        </p:txBody>
      </p:sp>
    </p:spTree>
    <p:extLst>
      <p:ext uri="{BB962C8B-B14F-4D97-AF65-F5344CB8AC3E}">
        <p14:creationId xmlns:p14="http://schemas.microsoft.com/office/powerpoint/2010/main" val="36641926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2950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704BB1E-BC0E-1748-86A1-DF2622EA1E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295" y="1305339"/>
            <a:ext cx="2707351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27781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710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573E3CE-67B5-F446-BD04-90CBA705C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536" y="1305339"/>
            <a:ext cx="3895942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5300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D5C3A1-3160-F148-A5EC-4AD4E6EE00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Ergebnis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5768450"/>
            <a:ext cx="9185388" cy="464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Identische Struktur wie bei der Abfrage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51B9C97-BC63-DF46-97F5-337387D08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5099" y="1605105"/>
            <a:ext cx="7292599" cy="4171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824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beschreibt, was getan werden soll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A50C1B-BA4A-FB4D-A957-BA500642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048" y="2353832"/>
            <a:ext cx="4565651" cy="412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8199144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Entspricht POST, PUT, PATCH, DELETE in REST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Rückgabe Wert kann frei definiert werden (z.B. neue Entität)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E49728-65DD-F94E-A26E-868EBE48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7320" y="3032671"/>
            <a:ext cx="4616776" cy="3825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708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Automatische Benachrichtigung bei neuen Daten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E452EBC-030A-A345-9C68-8B24F78BE2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0846" y="2472882"/>
            <a:ext cx="5590572" cy="3913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35169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Üblicherweise per POST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einzelner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Endpoint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z.B. 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2848281-106F-7C4E-A3A7-CB2EBC6CC6DB}"/>
              </a:ext>
            </a:extLst>
          </p:cNvPr>
          <p:cNvSpPr/>
          <p:nvPr/>
        </p:nvSpPr>
        <p:spPr>
          <a:xfrm>
            <a:off x="466344" y="2653238"/>
            <a:ext cx="869594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$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curl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-X POST -H "Content-Type: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application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json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\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-d '{"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":"{ 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}"}' \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http://localhost:9000</a:t>
            </a:r>
            <a:r>
              <a:rPr lang="de-DE" sz="160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/graphql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Frydenlund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Grieskirchner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Tuborg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"Baltic Tripple"},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"Viktoria Bier"}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]}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4571360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3607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Eine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 </a:t>
            </a:r>
            <a:r>
              <a:rPr lang="de-DE" sz="24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muss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mit einem Schema beschrieben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legt fest, welche </a:t>
            </a:r>
            <a:r>
              <a:rPr lang="de-DE" sz="24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es gibt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Nur Anfragen und Ergebnisse, die Schema-konform sind werden ausgeführt bzw. zurückgegeben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(SDL)</a:t>
            </a:r>
          </a:p>
        </p:txBody>
      </p:sp>
    </p:spTree>
    <p:extLst>
      <p:ext uri="{BB962C8B-B14F-4D97-AF65-F5344CB8AC3E}">
        <p14:creationId xmlns:p14="http://schemas.microsoft.com/office/powerpoint/2010/main" val="70445657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D4241B5-8691-6945-BF29-D4D21537B99C}"/>
              </a:ext>
            </a:extLst>
          </p:cNvPr>
          <p:cNvSpPr/>
          <p:nvPr/>
        </p:nvSpPr>
        <p:spPr>
          <a:xfrm>
            <a:off x="407883" y="2108441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72B9A82-840F-7B47-8343-BAA4BE417890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1720647" y="227771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B76972E2-BBFD-7840-8627-3DD9C2CCB2EE}"/>
              </a:ext>
            </a:extLst>
          </p:cNvPr>
          <p:cNvSpPr/>
          <p:nvPr/>
        </p:nvSpPr>
        <p:spPr>
          <a:xfrm>
            <a:off x="1064265" y="2616272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Fields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1F15CA8-5DEE-0941-95CA-6D20B8AAD879}"/>
              </a:ext>
            </a:extLst>
          </p:cNvPr>
          <p:cNvCxnSpPr>
            <a:cxnSpLocks/>
          </p:cNvCxnSpPr>
          <p:nvPr/>
        </p:nvCxnSpPr>
        <p:spPr>
          <a:xfrm flipH="1">
            <a:off x="1824983" y="2566938"/>
            <a:ext cx="1414485" cy="24571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4F43BEF5-024D-D44C-93C4-DBE37B51E710}"/>
              </a:ext>
            </a:extLst>
          </p:cNvPr>
          <p:cNvCxnSpPr>
            <a:cxnSpLocks/>
          </p:cNvCxnSpPr>
          <p:nvPr/>
        </p:nvCxnSpPr>
        <p:spPr>
          <a:xfrm flipH="1" flipV="1">
            <a:off x="1824982" y="2802774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795C8063-3A33-F248-8D58-28739AA6F9EB}"/>
              </a:ext>
            </a:extLst>
          </p:cNvPr>
          <p:cNvCxnSpPr>
            <a:cxnSpLocks/>
          </p:cNvCxnSpPr>
          <p:nvPr/>
        </p:nvCxnSpPr>
        <p:spPr>
          <a:xfrm flipH="1" flipV="1">
            <a:off x="1824981" y="2812651"/>
            <a:ext cx="1358216" cy="31467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074542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96611B01-5720-914A-B9CD-E474D5B993A5}"/>
              </a:ext>
            </a:extLst>
          </p:cNvPr>
          <p:cNvSpPr/>
          <p:nvPr/>
        </p:nvSpPr>
        <p:spPr>
          <a:xfrm>
            <a:off x="5911487" y="2397661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CA46AAAC-468C-7143-B683-9F919A7FCA44}"/>
              </a:ext>
            </a:extLst>
          </p:cNvPr>
          <p:cNvCxnSpPr>
            <a:cxnSpLocks/>
          </p:cNvCxnSpPr>
          <p:nvPr/>
        </p:nvCxnSpPr>
        <p:spPr>
          <a:xfrm flipH="1" flipV="1">
            <a:off x="4472448" y="256693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>
            <a:extLst>
              <a:ext uri="{FF2B5EF4-FFF2-40B4-BE49-F238E27FC236}">
                <a16:creationId xmlns:a16="http://schemas.microsoft.com/office/drawing/2014/main" id="{AD534EB5-F0A8-BD4D-97BB-72D43E0AFE88}"/>
              </a:ext>
            </a:extLst>
          </p:cNvPr>
          <p:cNvSpPr/>
          <p:nvPr/>
        </p:nvSpPr>
        <p:spPr>
          <a:xfrm>
            <a:off x="6249690" y="296468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H="1" flipV="1">
            <a:off x="4793660" y="3135710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562589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V="1">
            <a:off x="4234375" y="3599944"/>
            <a:ext cx="390472" cy="462493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615450" y="323197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Referenz auf anderen Typ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173488" y="3374862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717709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[Rating!]!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7532107" y="596285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 / Array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6087888" y="6132130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8A2F9EE-58FC-844A-8B2F-DD4DB9CD0743}"/>
              </a:ext>
            </a:extLst>
          </p:cNvPr>
          <p:cNvCxnSpPr>
            <a:cxnSpLocks/>
          </p:cNvCxnSpPr>
          <p:nvPr/>
        </p:nvCxnSpPr>
        <p:spPr>
          <a:xfrm flipV="1">
            <a:off x="5179691" y="2306963"/>
            <a:ext cx="454098" cy="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0FE491E-20C6-DD4B-B1ED-2A1EAA772191}"/>
              </a:ext>
            </a:extLst>
          </p:cNvPr>
          <p:cNvCxnSpPr>
            <a:cxnSpLocks/>
          </p:cNvCxnSpPr>
          <p:nvPr/>
        </p:nvCxnSpPr>
        <p:spPr>
          <a:xfrm>
            <a:off x="5633789" y="2306962"/>
            <a:ext cx="0" cy="3527535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12657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[Rating!]!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[Rating!]!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EB8251E-E264-5F42-A4E1-171574D2112E}"/>
              </a:ext>
            </a:extLst>
          </p:cNvPr>
          <p:cNvSpPr/>
          <p:nvPr/>
        </p:nvSpPr>
        <p:spPr>
          <a:xfrm>
            <a:off x="6119679" y="5586515"/>
            <a:ext cx="11936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Arguments</a:t>
            </a:r>
            <a:endParaRPr lang="de-DE" sz="16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E76D7C8-06E5-D141-ADBC-1FBB71B74B76}"/>
              </a:ext>
            </a:extLst>
          </p:cNvPr>
          <p:cNvCxnSpPr>
            <a:cxnSpLocks/>
          </p:cNvCxnSpPr>
          <p:nvPr/>
        </p:nvCxnSpPr>
        <p:spPr>
          <a:xfrm>
            <a:off x="6444194" y="5925069"/>
            <a:ext cx="0" cy="34528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682148F7-BEB5-AF49-AD8E-83F28ECED0A4}"/>
              </a:ext>
            </a:extLst>
          </p:cNvPr>
          <p:cNvSpPr/>
          <p:nvPr/>
        </p:nvSpPr>
        <p:spPr>
          <a:xfrm>
            <a:off x="5685115" y="6270351"/>
            <a:ext cx="1518158" cy="286087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7838128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Subscription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05894" y="474163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Subscription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13609" y="493135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369394" y="198827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7399781" y="2181294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5336498" y="2350571"/>
            <a:ext cx="2063283" cy="7628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6368139" y="2353757"/>
            <a:ext cx="1031643" cy="35581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50E16A16-75F0-7C4F-B463-4ECB5EE3F33F}"/>
              </a:ext>
            </a:extLst>
          </p:cNvPr>
          <p:cNvSpPr/>
          <p:nvPr/>
        </p:nvSpPr>
        <p:spPr>
          <a:xfrm>
            <a:off x="331294" y="327351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CFDA87C9-C209-C643-AC0D-128698ABE715}"/>
              </a:ext>
            </a:extLst>
          </p:cNvPr>
          <p:cNvCxnSpPr>
            <a:cxnSpLocks/>
          </p:cNvCxnSpPr>
          <p:nvPr/>
        </p:nvCxnSpPr>
        <p:spPr>
          <a:xfrm flipH="1">
            <a:off x="1439009" y="35140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18229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39986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Spezifikation: https://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facebook.github.io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2015 von Facebook erstmals veröffentlicht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Weitere Entwicklung seit 2018  in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Foundation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Umfasst: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Query Sprache und -Ausführung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Schema Definition Language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Nicht: Implementierung</a:t>
            </a: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Referenz-Implementierung: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graphql-js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8804453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</a:t>
            </a:r>
            <a:r>
              <a:rPr lang="de-DE" dirty="0" err="1"/>
              <a:t>WeiterEntwicklung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Nur eine Version: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werden immer explizit abgefragt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Es können "ohne Schaden" neue Felder hinzugefügt werden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b="1" dirty="0">
              <a:solidFill>
                <a:srgbClr val="025249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panose="020B0503030403020204" pitchFamily="34" charset="77"/>
              <a:ea typeface="Source Sans Pro" charset="0"/>
              <a:cs typeface="Source Sans Pro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3915694"/>
            <a:ext cx="629022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[Beer!]!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getBeerById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Beer</a:t>
            </a:r>
          </a:p>
          <a:p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05894" y="451302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Neues Feld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13609" y="4702750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34371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</a:t>
            </a:r>
            <a:r>
              <a:rPr lang="de-DE" dirty="0" err="1"/>
              <a:t>WeiterEntwicklung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Nur eine Version: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werden immer explizit abgefragt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Es können "ohne Schaden" neue Felder hinzugefügt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Alte Felder können '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deprecated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' werden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b="1" dirty="0">
              <a:solidFill>
                <a:srgbClr val="025249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Verwendung der Felder kann einzeln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getrackt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werden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3915694"/>
            <a:ext cx="629022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[Beer!]!</a:t>
            </a:r>
            <a:endParaRPr lang="de-DE" dirty="0">
              <a:solidFill>
                <a:srgbClr val="931621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getBeerById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Beer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Beer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23EFF2B-C089-1141-8C64-305CBAD1F493}"/>
              </a:ext>
            </a:extLst>
          </p:cNvPr>
          <p:cNvSpPr/>
          <p:nvPr/>
        </p:nvSpPr>
        <p:spPr>
          <a:xfrm>
            <a:off x="305894" y="451302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Neues Feld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2022B05F-309E-4442-8368-3680F008ABEB}"/>
              </a:ext>
            </a:extLst>
          </p:cNvPr>
          <p:cNvCxnSpPr>
            <a:cxnSpLocks/>
          </p:cNvCxnSpPr>
          <p:nvPr/>
        </p:nvCxnSpPr>
        <p:spPr>
          <a:xfrm flipH="1">
            <a:off x="1413609" y="4702750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3833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/>
              <a:t>Teil 2: </a:t>
            </a:r>
            <a:r>
              <a:rPr lang="de-DE" spc="100" dirty="0" err="1"/>
              <a:t>Runtime</a:t>
            </a:r>
            <a:r>
              <a:rPr lang="de-DE" spc="100" dirty="0"/>
              <a:t>-Umgebung (AKA: Eure Anwendung)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606313" y="6906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55914235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/>
              <a:t>Teil 2: </a:t>
            </a:r>
            <a:r>
              <a:rPr lang="de-DE" spc="100" dirty="0" err="1"/>
              <a:t>Runtime</a:t>
            </a:r>
            <a:r>
              <a:rPr lang="de-DE" spc="100" dirty="0"/>
              <a:t>-Umgebung (AKA: Eure Anwendung)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für Java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606313" y="6906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16313261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66294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-java: 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77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www.graphql-java.com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01F8C589-48D1-C74B-A1A1-0ECF07C0A211}"/>
              </a:ext>
            </a:extLst>
          </p:cNvPr>
          <p:cNvSpPr/>
          <p:nvPr/>
        </p:nvSpPr>
        <p:spPr>
          <a:xfrm>
            <a:off x="203200" y="1614300"/>
            <a:ext cx="804627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Die gezeigten Konzepte sind in </a:t>
            </a:r>
            <a:r>
              <a:rPr lang="de-DE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-Frameworks für andere Sprachen ähnlich!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20464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66294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Schritt 1: Schema definieren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Per API oder per .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-Datei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2877FD5A-ACCD-D345-9655-FFC175C5AF0B}"/>
              </a:ext>
            </a:extLst>
          </p:cNvPr>
          <p:cNvSpPr/>
          <p:nvPr/>
        </p:nvSpPr>
        <p:spPr>
          <a:xfrm>
            <a:off x="625251" y="2118391"/>
            <a:ext cx="5785297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Beer!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[Rating!]!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[Rating!]!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F18D5482-52FB-2040-A7DD-9299505CE3E3}"/>
              </a:ext>
            </a:extLst>
          </p:cNvPr>
          <p:cNvSpPr/>
          <p:nvPr/>
        </p:nvSpPr>
        <p:spPr>
          <a:xfrm>
            <a:off x="5264123" y="2118391"/>
            <a:ext cx="4953000" cy="375487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Beer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[Beer!]!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4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Rating!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95862284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4050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Schritt 2: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(In anderen Implementierungen auch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genannt)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ein Wert für ein angefragtes Feld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Zwingend erforderlich für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(Query, Mutation)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Default: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ist funktionales Interface (kann als Lambda implementiert werden):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776CEE8-4525-FC40-9A87-3EC4AA366D48}"/>
              </a:ext>
            </a:extLst>
          </p:cNvPr>
          <p:cNvSpPr/>
          <p:nvPr/>
        </p:nvSpPr>
        <p:spPr>
          <a:xfrm>
            <a:off x="1656368" y="5391393"/>
            <a:ext cx="72263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interface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DataFetcher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&lt;T&gt; {</a:t>
            </a:r>
            <a:b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 get(</a:t>
            </a:r>
            <a:r>
              <a:rPr lang="en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DataFetchingEnvironment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environment);</a:t>
            </a:r>
            <a:b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en" dirty="0"/>
            </a:b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4409554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-Feld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43860" y="4345024"/>
            <a:ext cx="264622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!]!</a:t>
            </a:r>
          </a:p>
          <a:p>
            <a:r>
              <a:rPr lang="de-DE" sz="12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2407525"/>
            <a:ext cx="6692900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environment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-&gt;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beerRepository.findAll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894B547E-7158-3B48-BEC1-23898A630124}"/>
              </a:ext>
            </a:extLst>
          </p:cNvPr>
          <p:cNvCxnSpPr>
            <a:cxnSpLocks/>
          </p:cNvCxnSpPr>
          <p:nvPr/>
        </p:nvCxnSpPr>
        <p:spPr>
          <a:xfrm flipV="1">
            <a:off x="1743959" y="3261674"/>
            <a:ext cx="1611983" cy="1395168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729648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082202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environment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-Parameter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environment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gibt Informationen über den Query (z.B. Argumente)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43860" y="4345024"/>
            <a:ext cx="264622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[Beer!]!</a:t>
            </a:r>
          </a:p>
          <a:p>
            <a:r>
              <a:rPr lang="de-DE" sz="12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2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Beer</a:t>
            </a:r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2407525"/>
            <a:ext cx="6692900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&lt;List&lt;Beer&gt;&gt;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environment.</a:t>
            </a:r>
            <a:r>
              <a:rPr lang="de-DE" sz="1400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894B547E-7158-3B48-BEC1-23898A630124}"/>
              </a:ext>
            </a:extLst>
          </p:cNvPr>
          <p:cNvCxnSpPr>
            <a:cxnSpLocks/>
          </p:cNvCxnSpPr>
          <p:nvPr/>
        </p:nvCxnSpPr>
        <p:spPr>
          <a:xfrm flipV="1">
            <a:off x="2516957" y="4041794"/>
            <a:ext cx="934562" cy="81106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915201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technisch analog zu Query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dürfen Daten verändern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3012705"/>
            <a:ext cx="6692900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addRatingMutationFetcher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-&gt;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final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Map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&lt;String,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Object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ri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b="1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environment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Rating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r.setBeerId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((String)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ratingInput.get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r.setComment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((String)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ratingInput.get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r.setStars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((Integer)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ratingInput.get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r.setUserId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((String)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ratingInput.get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ratingService.addRating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96232" y="4252467"/>
            <a:ext cx="32502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endParaRPr lang="de-DE" sz="1200" dirty="0">
              <a:solidFill>
                <a:srgbClr val="B58900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(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Rating!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15477311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31984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!= SQL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 SQL, keine "vollständige" Query-Sprache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z.B. keine Sortierung, keine (beliebigen)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Joins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etc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keine Datenbank!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 Framework!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Ersetzt weder Backend noch Datenbank</a:t>
            </a:r>
            <a:endParaRPr lang="de-DE" sz="14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9684389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Müssen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Reactive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Streams Publisher zurückliefern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Beim Lesen über HTTP üblicherweise über </a:t>
            </a:r>
            <a:r>
              <a:rPr lang="de-DE" sz="240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Websockets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3012705"/>
            <a:ext cx="669290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org.reactivestreams.</a:t>
            </a:r>
            <a:r>
              <a:rPr lang="de-DE" sz="1400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Rating&gt;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onNewRatingFetcher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-&gt;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Publisher&lt;Rating&gt;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getRatingPublisher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96232" y="4252467"/>
            <a:ext cx="32502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Subscription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onNewRating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95228915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</a:t>
            </a:r>
            <a:r>
              <a:rPr lang="de-DE" dirty="0" err="1"/>
              <a:t>ermittLUNG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1. </a:t>
            </a:r>
            <a:r>
              <a:rPr lang="de-DE" dirty="0" err="1"/>
              <a:t>DataFetcher</a:t>
            </a:r>
            <a:r>
              <a:rPr lang="de-DE" dirty="0"/>
              <a:t> (wie eben implementiert)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8C2C826-4838-DE44-8AC7-54400BCF8A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542" y="4395443"/>
            <a:ext cx="8572916" cy="1797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03610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</a:t>
            </a:r>
            <a:r>
              <a:rPr lang="de-DE" dirty="0" err="1"/>
              <a:t>ermittLUNG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2. Zugriff auf Bean (</a:t>
            </a:r>
            <a:r>
              <a:rPr lang="de-DE" dirty="0" err="1"/>
              <a:t>PropertyDataFetcher</a:t>
            </a:r>
            <a:r>
              <a:rPr lang="de-DE" dirty="0"/>
              <a:t>)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27F73045-6C28-5B42-A4D9-CDF45C6487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542" y="4404868"/>
            <a:ext cx="8572915" cy="1797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01715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</a:t>
            </a:r>
            <a:r>
              <a:rPr lang="de-DE" dirty="0" err="1"/>
              <a:t>ermittLUNG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3. Zugriff auf Bean (</a:t>
            </a:r>
            <a:r>
              <a:rPr lang="de-DE" dirty="0" err="1"/>
              <a:t>PropertyDataFetcher</a:t>
            </a:r>
            <a:r>
              <a:rPr lang="de-DE" dirty="0"/>
              <a:t>)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FF427EA-830A-AF43-B46C-0EDC4DEC25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542" y="4397698"/>
            <a:ext cx="8572915" cy="1797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53344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</a:t>
            </a:r>
            <a:r>
              <a:rPr lang="de-DE" dirty="0" err="1"/>
              <a:t>ermittLUNG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Problem: </a:t>
            </a:r>
            <a:r>
              <a:rPr lang="de-DE" b="0" dirty="0" err="1">
                <a:solidFill>
                  <a:srgbClr val="36544F"/>
                </a:solidFill>
              </a:rPr>
              <a:t>Mismatch</a:t>
            </a:r>
            <a:r>
              <a:rPr lang="de-DE" b="0" dirty="0">
                <a:solidFill>
                  <a:srgbClr val="36544F"/>
                </a:solidFill>
              </a:rPr>
              <a:t> zwischen Java-Klassen und Schema</a:t>
            </a:r>
          </a:p>
          <a:p>
            <a:endParaRPr lang="de-DE" sz="2000" b="0" dirty="0">
              <a:solidFill>
                <a:srgbClr val="36544F"/>
              </a:solidFill>
            </a:endParaRPr>
          </a:p>
          <a:p>
            <a:endParaRPr lang="de-DE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229AB121-94FF-7344-9F6A-51F827EAAC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792" y="4450571"/>
            <a:ext cx="7886320" cy="2092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40368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</a:t>
            </a:r>
            <a:r>
              <a:rPr lang="de-DE" dirty="0" err="1"/>
              <a:t>ermittLUNG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DataFetcher</a:t>
            </a:r>
            <a:r>
              <a:rPr lang="de-DE" dirty="0"/>
              <a:t> für </a:t>
            </a:r>
            <a:r>
              <a:rPr lang="de-DE" i="1" dirty="0"/>
              <a:t>beliebige </a:t>
            </a:r>
            <a:r>
              <a:rPr lang="de-DE" dirty="0"/>
              <a:t>Felder</a:t>
            </a:r>
          </a:p>
          <a:p>
            <a:r>
              <a:rPr lang="de-DE" sz="2000" b="0" dirty="0" err="1">
                <a:solidFill>
                  <a:srgbClr val="36544F"/>
                </a:solidFill>
              </a:rPr>
              <a:t>DataFetcher</a:t>
            </a:r>
            <a:r>
              <a:rPr lang="de-DE" sz="2000" b="0" dirty="0">
                <a:solidFill>
                  <a:srgbClr val="36544F"/>
                </a:solidFill>
              </a:rPr>
              <a:t> können </a:t>
            </a:r>
            <a:r>
              <a:rPr lang="de-DE" sz="2000" b="0" i="1" dirty="0">
                <a:solidFill>
                  <a:srgbClr val="36544F"/>
                </a:solidFill>
              </a:rPr>
              <a:t>pro Feld </a:t>
            </a:r>
            <a:r>
              <a:rPr lang="de-DE" sz="2000" b="0" dirty="0">
                <a:solidFill>
                  <a:srgbClr val="36544F"/>
                </a:solidFill>
              </a:rPr>
              <a:t>festgelegt werden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Z.B. auch für Felder, deren Signatur zwischen API und Java-Klasse abweicht</a:t>
            </a:r>
          </a:p>
          <a:p>
            <a:pPr lvl="1"/>
            <a:r>
              <a:rPr lang="de-DE" sz="2000" b="0" dirty="0">
                <a:solidFill>
                  <a:srgbClr val="36544F"/>
                </a:solidFill>
              </a:rPr>
              <a:t>(Rückgabe-Wert oder Parameter)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Oder die aus anderer Datenbank, Daten-Quelle kommen oder berechnet werden</a:t>
            </a:r>
          </a:p>
          <a:p>
            <a:r>
              <a:rPr lang="de-DE" sz="2000" b="0" i="1" dirty="0" err="1">
                <a:solidFill>
                  <a:srgbClr val="36544F"/>
                </a:solidFill>
              </a:rPr>
              <a:t>DataFetcher</a:t>
            </a:r>
            <a:r>
              <a:rPr lang="de-DE" sz="2000" b="0" i="1" dirty="0">
                <a:solidFill>
                  <a:srgbClr val="36544F"/>
                </a:solidFill>
              </a:rPr>
              <a:t> wird nur ausgeführt, wenn Feld auch im Query abgefragt wird</a:t>
            </a:r>
          </a:p>
          <a:p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E41D0CE5-7B4E-4743-86D0-712DE0DB68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792" y="4450572"/>
            <a:ext cx="9093408" cy="2092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73184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Fetcher</a:t>
            </a:r>
            <a:r>
              <a:rPr lang="de-DE" dirty="0"/>
              <a:t> für nicht-Root-Felder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373286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getSource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() liefert das Parent-Objekt zurück, auf dem das Feld abgefragt wird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44858" y="3048089"/>
            <a:ext cx="6861142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&lt;List&lt;Rating&gt;&gt;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ratingsWithStarsFetcher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 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environment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sz="1400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getSource</a:t>
            </a:r>
            <a:r>
              <a:rPr lang="de-DE" sz="1400" b="1" dirty="0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84FECDEA-2E14-844D-8129-3DD0E9BEEEEC}"/>
              </a:ext>
            </a:extLst>
          </p:cNvPr>
          <p:cNvSpPr/>
          <p:nvPr/>
        </p:nvSpPr>
        <p:spPr>
          <a:xfrm>
            <a:off x="0" y="4720425"/>
            <a:ext cx="32502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b="1" dirty="0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[Rating!]!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9415EE3-C09A-0E41-9075-0CFE955698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449" y="3143463"/>
            <a:ext cx="2161911" cy="1015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71587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Fetcher</a:t>
            </a:r>
            <a:r>
              <a:rPr lang="de-DE" dirty="0"/>
              <a:t> für nicht-Root-Felder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373286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getSource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() liefert das Parent-Objekt zurück, auf dem das Feld abgefragt wird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44858" y="3048089"/>
            <a:ext cx="6861142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&lt;List&lt;Rating&gt;&gt;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ratingsWithStarsFetcher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 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environment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sz="1400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getSource</a:t>
            </a:r>
            <a:r>
              <a:rPr lang="de-DE" sz="1400" b="1" dirty="0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environment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beer.getRatings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stream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filter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r.getStars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==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collect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Collectors.toList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84FECDEA-2E14-844D-8129-3DD0E9BEEEEC}"/>
              </a:ext>
            </a:extLst>
          </p:cNvPr>
          <p:cNvSpPr/>
          <p:nvPr/>
        </p:nvSpPr>
        <p:spPr>
          <a:xfrm>
            <a:off x="0" y="4720425"/>
            <a:ext cx="32502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b="1" dirty="0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[Rating!]!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EBFDFEE5-90EE-144F-BC47-1EADE74C1F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449" y="3143463"/>
            <a:ext cx="2161911" cy="1015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50483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Achtung! </a:t>
            </a:r>
            <a:r>
              <a:rPr lang="de-DE" sz="24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Optimierungen immer </a:t>
            </a:r>
            <a:r>
              <a:rPr lang="de-DE" sz="2400" b="1" i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sz="24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-Case-spezifisch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Exkurs: Optimierungen</a:t>
            </a:r>
          </a:p>
        </p:txBody>
      </p:sp>
    </p:spTree>
    <p:extLst>
      <p:ext uri="{BB962C8B-B14F-4D97-AF65-F5344CB8AC3E}">
        <p14:creationId xmlns:p14="http://schemas.microsoft.com/office/powerpoint/2010/main" val="370571071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491066" y="2451835"/>
            <a:ext cx="2372784" cy="23096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1+n-Problem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D2049B85-429B-F947-BD59-946592137A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3499" y="2609850"/>
            <a:ext cx="5305031" cy="2228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4652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11978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!= JavaScript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Populär in JS, aber auch außerhalb</a:t>
            </a:r>
          </a:p>
        </p:txBody>
      </p:sp>
    </p:spTree>
    <p:extLst>
      <p:ext uri="{BB962C8B-B14F-4D97-AF65-F5344CB8AC3E}">
        <p14:creationId xmlns:p14="http://schemas.microsoft.com/office/powerpoint/2010/main" val="248879932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1+n-Problem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721100" y="1531006"/>
            <a:ext cx="4953000" cy="66287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(ein 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491066" y="2451835"/>
            <a:ext cx="2372784" cy="23096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4095750" y="2393871"/>
            <a:ext cx="66929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2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beerRepository.getBeer</a:t>
            </a:r>
            <a:r>
              <a:rPr lang="de-DE" sz="12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2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</p:spTree>
    <p:extLst>
      <p:ext uri="{BB962C8B-B14F-4D97-AF65-F5344CB8AC3E}">
        <p14:creationId xmlns:p14="http://schemas.microsoft.com/office/powerpoint/2010/main" val="140668064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1+n-Problem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721100" y="1531006"/>
            <a:ext cx="4953000" cy="66287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(ein 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491066" y="2451835"/>
            <a:ext cx="2372784" cy="23096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4095750" y="2393871"/>
            <a:ext cx="66929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CF1C2B5-767E-8D4C-B722-266793F2CCE1}"/>
              </a:ext>
            </a:extLst>
          </p:cNvPr>
          <p:cNvSpPr/>
          <p:nvPr/>
        </p:nvSpPr>
        <p:spPr>
          <a:xfrm>
            <a:off x="3721100" y="3901206"/>
            <a:ext cx="4953000" cy="66287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 startAt="2"/>
            </a:pP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User  </a:t>
            </a:r>
            <a:r>
              <a:rPr lang="de-DE" sz="1600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 Rating 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-Aufrufe zum Remote-Service)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78D171C-9F92-1740-9786-C5597DC42E29}"/>
              </a:ext>
            </a:extLst>
          </p:cNvPr>
          <p:cNvSpPr/>
          <p:nvPr/>
        </p:nvSpPr>
        <p:spPr>
          <a:xfrm>
            <a:off x="4095750" y="4641731"/>
            <a:ext cx="669290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userService.getUser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A5E61C1E-36EE-A043-8B46-F256411353C3}"/>
              </a:ext>
            </a:extLst>
          </p:cNvPr>
          <p:cNvSpPr/>
          <p:nvPr/>
        </p:nvSpPr>
        <p:spPr>
          <a:xfrm>
            <a:off x="6089060" y="6073599"/>
            <a:ext cx="134044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Remote-Call!</a:t>
            </a:r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4E039C95-7522-0A45-9EE5-E0046E345684}"/>
              </a:ext>
            </a:extLst>
          </p:cNvPr>
          <p:cNvCxnSpPr>
            <a:cxnSpLocks/>
          </p:cNvCxnSpPr>
          <p:nvPr/>
        </p:nvCxnSpPr>
        <p:spPr>
          <a:xfrm flipH="1" flipV="1">
            <a:off x="5892800" y="5867401"/>
            <a:ext cx="253410" cy="344698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427699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1+n-Problem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721100" y="1531006"/>
            <a:ext cx="4953000" cy="66287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600" dirty="0">
                <a:solidFill>
                  <a:srgbClr val="C00000"/>
                </a:solidFill>
                <a:latin typeface="Source Sans Pro" charset="0"/>
              </a:rPr>
              <a:t>ein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491066" y="2451835"/>
            <a:ext cx="2372784" cy="23096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4095750" y="2393871"/>
            <a:ext cx="66929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2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CF1C2B5-767E-8D4C-B722-266793F2CCE1}"/>
              </a:ext>
            </a:extLst>
          </p:cNvPr>
          <p:cNvSpPr/>
          <p:nvPr/>
        </p:nvSpPr>
        <p:spPr>
          <a:xfrm>
            <a:off x="3721100" y="3901206"/>
            <a:ext cx="4953000" cy="66287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 startAt="2"/>
            </a:pP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User  </a:t>
            </a:r>
            <a:r>
              <a:rPr lang="de-DE" sz="1600" i="1" dirty="0">
                <a:solidFill>
                  <a:srgbClr val="EF7D1D"/>
                </a:solidFill>
                <a:latin typeface="Source Sans Pro" charset="0"/>
              </a:rPr>
              <a:t>pro Rating 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C00000"/>
                </a:solidFill>
                <a:latin typeface="Source Sans Pro" charset="0"/>
              </a:rPr>
              <a:t>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-Aufrufe zum Remote-Service)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78D171C-9F92-1740-9786-C5597DC42E29}"/>
              </a:ext>
            </a:extLst>
          </p:cNvPr>
          <p:cNvSpPr/>
          <p:nvPr/>
        </p:nvSpPr>
        <p:spPr>
          <a:xfrm>
            <a:off x="4095750" y="4641731"/>
            <a:ext cx="66929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userService.getUser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120C8A79-0185-F244-86B9-94CDF2DC8B12}"/>
              </a:ext>
            </a:extLst>
          </p:cNvPr>
          <p:cNvSpPr/>
          <p:nvPr/>
        </p:nvSpPr>
        <p:spPr>
          <a:xfrm>
            <a:off x="3816350" y="6211391"/>
            <a:ext cx="4953000" cy="37132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=&gt; </a:t>
            </a:r>
            <a:r>
              <a:rPr lang="de-DE" sz="16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1 (Beer) + </a:t>
            </a:r>
            <a:r>
              <a:rPr lang="de-DE" sz="1600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6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 (User)-Calls 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😢</a:t>
            </a:r>
          </a:p>
        </p:txBody>
      </p:sp>
    </p:spTree>
    <p:extLst>
      <p:ext uri="{BB962C8B-B14F-4D97-AF65-F5344CB8AC3E}">
        <p14:creationId xmlns:p14="http://schemas.microsoft.com/office/powerpoint/2010/main" val="335551733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1+n-Problem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285750" y="1531006"/>
            <a:ext cx="8388350" cy="15492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kommen ursprünglich aus der JavaScript-Implementierung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Fasst Aufrufe zusammen (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Batching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Cached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die Ergebnisse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Wird asynchron ausgeführt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7FB6FBF-B521-C345-B3E7-52BA3E72BC6A}"/>
              </a:ext>
            </a:extLst>
          </p:cNvPr>
          <p:cNvSpPr/>
          <p:nvPr/>
        </p:nvSpPr>
        <p:spPr>
          <a:xfrm>
            <a:off x="577850" y="3650040"/>
            <a:ext cx="864870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BatchLoader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userBatchLoader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BatchLoader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&lt;String, User&gt;() {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&lt;List&lt;User&gt;&gt;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(List&lt;String&gt; </a:t>
            </a:r>
            <a:r>
              <a:rPr lang="de-DE" sz="12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userIds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CompletableFuture.supplyAsync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-&gt; </a:t>
            </a:r>
            <a:r>
              <a:rPr lang="de-DE" sz="12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userService.findUsersWithId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userIds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};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07D4CEB1-7BB4-864E-B031-F8D46E0A2FDB}"/>
              </a:ext>
            </a:extLst>
          </p:cNvPr>
          <p:cNvSpPr/>
          <p:nvPr/>
        </p:nvSpPr>
        <p:spPr>
          <a:xfrm>
            <a:off x="2227734" y="5533176"/>
            <a:ext cx="5591595" cy="7341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Wird von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aufgerufen mit einer 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Menge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aus einer 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Menge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-Aufrufen stammen</a:t>
            </a:r>
          </a:p>
        </p:txBody>
      </p:sp>
    </p:spTree>
    <p:extLst>
      <p:ext uri="{BB962C8B-B14F-4D97-AF65-F5344CB8AC3E}">
        <p14:creationId xmlns:p14="http://schemas.microsoft.com/office/powerpoint/2010/main" val="70914723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1+n-Problem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491066" y="2451835"/>
            <a:ext cx="2372784" cy="23096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721100" y="1531006"/>
            <a:ext cx="4953000" cy="66287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(unverändert)</a:t>
            </a:r>
          </a:p>
        </p:txBody>
      </p:sp>
    </p:spTree>
    <p:extLst>
      <p:ext uri="{BB962C8B-B14F-4D97-AF65-F5344CB8AC3E}">
        <p14:creationId xmlns:p14="http://schemas.microsoft.com/office/powerpoint/2010/main" val="285173843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1+n-Problem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491066" y="2451835"/>
            <a:ext cx="2372784" cy="23096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721100" y="1531006"/>
            <a:ext cx="4953000" cy="66287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(unverändert)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7D0941A-3A84-0540-82FF-B1EF7E82F124}"/>
              </a:ext>
            </a:extLst>
          </p:cNvPr>
          <p:cNvSpPr/>
          <p:nvPr/>
        </p:nvSpPr>
        <p:spPr>
          <a:xfrm>
            <a:off x="3721100" y="2353936"/>
            <a:ext cx="4953000" cy="1253805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 startAt="2"/>
            </a:pP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delegiert Ermitteln der Daten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 den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verzögert das eigentliche Laden der Daten so lange wie möglich.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B7A049AB-AAFB-B542-8274-61F9D18C4CDB}"/>
              </a:ext>
            </a:extLst>
          </p:cNvPr>
          <p:cNvSpPr/>
          <p:nvPr/>
        </p:nvSpPr>
        <p:spPr>
          <a:xfrm>
            <a:off x="4095750" y="3841191"/>
            <a:ext cx="66929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12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&lt;String, User&gt; </a:t>
            </a:r>
            <a:r>
              <a:rPr lang="de-DE" sz="12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env.getDataLoader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dataLoader.load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89B875B-67B6-124E-8F5A-B706D14A5DF3}"/>
              </a:ext>
            </a:extLst>
          </p:cNvPr>
          <p:cNvSpPr/>
          <p:nvPr/>
        </p:nvSpPr>
        <p:spPr>
          <a:xfrm>
            <a:off x="6133510" y="5796725"/>
            <a:ext cx="358834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Sammelt alle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-Aufrufe ein und führt erst dann den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aus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D3D949BA-BF59-7D40-A9AE-700527C94A7D}"/>
              </a:ext>
            </a:extLst>
          </p:cNvPr>
          <p:cNvCxnSpPr>
            <a:cxnSpLocks/>
          </p:cNvCxnSpPr>
          <p:nvPr/>
        </p:nvCxnSpPr>
        <p:spPr>
          <a:xfrm flipH="1" flipV="1">
            <a:off x="5937250" y="5590527"/>
            <a:ext cx="253410" cy="344698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268390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1+n-Problem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491066" y="2451835"/>
            <a:ext cx="2372784" cy="23096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721100" y="1531006"/>
            <a:ext cx="4953000" cy="66287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(unverändert)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7D0941A-3A84-0540-82FF-B1EF7E82F124}"/>
              </a:ext>
            </a:extLst>
          </p:cNvPr>
          <p:cNvSpPr/>
          <p:nvPr/>
        </p:nvSpPr>
        <p:spPr>
          <a:xfrm>
            <a:off x="3721100" y="2353936"/>
            <a:ext cx="4953000" cy="1253805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 startAt="2"/>
            </a:pP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delegiert Ermitteln der Daten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 den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verzögert das eigentliche Laden der Daten so lange wie möglich.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B7A049AB-AAFB-B542-8274-61F9D18C4CDB}"/>
              </a:ext>
            </a:extLst>
          </p:cNvPr>
          <p:cNvSpPr/>
          <p:nvPr/>
        </p:nvSpPr>
        <p:spPr>
          <a:xfrm>
            <a:off x="4095750" y="3841191"/>
            <a:ext cx="66929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12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&lt;String, User&gt; </a:t>
            </a:r>
            <a:r>
              <a:rPr lang="de-DE" sz="12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env.getDataLoader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dataLoader.load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89B875B-67B6-124E-8F5A-B706D14A5DF3}"/>
              </a:ext>
            </a:extLst>
          </p:cNvPr>
          <p:cNvSpPr/>
          <p:nvPr/>
        </p:nvSpPr>
        <p:spPr>
          <a:xfrm>
            <a:off x="6133510" y="5796725"/>
            <a:ext cx="358834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Sammelt alle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-Aufrufe ein und führt erst dann den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aus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D3D949BA-BF59-7D40-A9AE-700527C94A7D}"/>
              </a:ext>
            </a:extLst>
          </p:cNvPr>
          <p:cNvCxnSpPr>
            <a:cxnSpLocks/>
          </p:cNvCxnSpPr>
          <p:nvPr/>
        </p:nvCxnSpPr>
        <p:spPr>
          <a:xfrm flipH="1" flipV="1">
            <a:off x="5937250" y="5590527"/>
            <a:ext cx="253410" cy="344698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964693E5-73DD-964F-B8C3-429244B4616E}"/>
              </a:ext>
            </a:extLst>
          </p:cNvPr>
          <p:cNvSpPr/>
          <p:nvPr/>
        </p:nvSpPr>
        <p:spPr>
          <a:xfrm>
            <a:off x="3816350" y="6360476"/>
            <a:ext cx="4953000" cy="37132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=&gt; </a:t>
            </a:r>
            <a:r>
              <a:rPr lang="de-DE" sz="16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1 (Beer) + 1 (Remote)-Call 😊</a:t>
            </a:r>
            <a:endParaRPr lang="de-DE" sz="16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786883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4742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Problem: optimaler Datenbankzugriff (Beispiel: JPA/JOINs)</a:t>
            </a:r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7EE989C2-D17D-EF4D-AD0F-CB1B053151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7647"/>
          <a:stretch/>
        </p:blipFill>
        <p:spPr>
          <a:xfrm>
            <a:off x="203199" y="4410438"/>
            <a:ext cx="3130551" cy="1853218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E009EE67-663D-0442-B8AC-27E4F53C3BBB}"/>
              </a:ext>
            </a:extLst>
          </p:cNvPr>
          <p:cNvSpPr txBox="1"/>
          <p:nvPr/>
        </p:nvSpPr>
        <p:spPr>
          <a:xfrm>
            <a:off x="292100" y="2734242"/>
            <a:ext cx="102143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D6A08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67172BB-3A51-7A4C-A548-0FC306443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2853CFC3-34CD-164F-A511-0FFFB075180E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B6A0E263-A516-094D-81C2-4AA206275AC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>
                <a:solidFill>
                  <a:srgbClr val="D4EBE9"/>
                </a:solidFill>
              </a:rPr>
              <a:t>Exkurs: Optimierungen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4087942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4742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Problem: optimaler Datenbankzugriff (Beispiel: JPA/JOINs)</a:t>
            </a:r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7EE989C2-D17D-EF4D-AD0F-CB1B053151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2079"/>
          <a:stretch/>
        </p:blipFill>
        <p:spPr>
          <a:xfrm>
            <a:off x="203199" y="4410438"/>
            <a:ext cx="6572251" cy="1853218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E009EE67-663D-0442-B8AC-27E4F53C3BBB}"/>
              </a:ext>
            </a:extLst>
          </p:cNvPr>
          <p:cNvSpPr txBox="1"/>
          <p:nvPr/>
        </p:nvSpPr>
        <p:spPr>
          <a:xfrm>
            <a:off x="292100" y="2734242"/>
            <a:ext cx="102143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D6A08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86713BEB-A3FE-414F-BAC1-8CE42E489D52}"/>
              </a:ext>
            </a:extLst>
          </p:cNvPr>
          <p:cNvSpPr txBox="1"/>
          <p:nvPr/>
        </p:nvSpPr>
        <p:spPr>
          <a:xfrm>
            <a:off x="3795889" y="2734241"/>
            <a:ext cx="120738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endParaRPr lang="de-DE" sz="1200" dirty="0">
              <a:solidFill>
                <a:srgbClr val="5AB88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8A634B29-91B3-864C-A0AB-8E87A19BC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619DF34-98E1-804C-A6A5-681015698D09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551E6C47-9D8C-2743-B86C-75D490D35D59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>
                <a:solidFill>
                  <a:srgbClr val="D4EBE9"/>
                </a:solidFill>
              </a:rPr>
              <a:t>Exkurs: Optimierungen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6193784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4742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Problem: optimaler Datenbankzugriff (Beispiel: JPA/JOINs)</a:t>
            </a:r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7EE989C2-D17D-EF4D-AD0F-CB1B053151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199" y="4410438"/>
            <a:ext cx="9676344" cy="1853218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E009EE67-663D-0442-B8AC-27E4F53C3BBB}"/>
              </a:ext>
            </a:extLst>
          </p:cNvPr>
          <p:cNvSpPr txBox="1"/>
          <p:nvPr/>
        </p:nvSpPr>
        <p:spPr>
          <a:xfrm>
            <a:off x="292100" y="2734242"/>
            <a:ext cx="102143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D6A08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86713BEB-A3FE-414F-BAC1-8CE42E489D52}"/>
              </a:ext>
            </a:extLst>
          </p:cNvPr>
          <p:cNvSpPr txBox="1"/>
          <p:nvPr/>
        </p:nvSpPr>
        <p:spPr>
          <a:xfrm>
            <a:off x="3795889" y="2734241"/>
            <a:ext cx="120738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endParaRPr lang="de-DE" sz="1200" dirty="0">
              <a:solidFill>
                <a:srgbClr val="5AB88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5EB30055-95BF-A54D-98B6-ABAE60F2C4D7}"/>
              </a:ext>
            </a:extLst>
          </p:cNvPr>
          <p:cNvSpPr txBox="1"/>
          <p:nvPr/>
        </p:nvSpPr>
        <p:spPr>
          <a:xfrm>
            <a:off x="7312027" y="2734241"/>
            <a:ext cx="120738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endParaRPr lang="de-DE" sz="1200" dirty="0">
              <a:solidFill>
                <a:srgbClr val="5AB88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D6A08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E39BC95-6C55-324F-AAB3-33BBBF441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E2F79932-5456-3841-9393-D68C2D0B92DF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CBD875ED-F235-F147-BCB1-3115F102664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>
                <a:solidFill>
                  <a:srgbClr val="D4EBE9"/>
                </a:solidFill>
              </a:rPr>
              <a:t>Exkurs: Optimierungen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30259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2398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!= Mainstream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Implementierungen und Einsatz noch "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bleeding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edge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Wenig erprobte Best-Practices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...dennoch wird es von einigen verwendet!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752323034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474201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Problem: optimaler Datenbankzugriff (Beispiel: JPA/JOINs)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nur zur Laufzeit ermittelbar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möglichst auf oberstem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entscheiden</a:t>
            </a:r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7EE989C2-D17D-EF4D-AD0F-CB1B053151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199" y="4410438"/>
            <a:ext cx="9676344" cy="1853218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E009EE67-663D-0442-B8AC-27E4F53C3BBB}"/>
              </a:ext>
            </a:extLst>
          </p:cNvPr>
          <p:cNvSpPr txBox="1"/>
          <p:nvPr/>
        </p:nvSpPr>
        <p:spPr>
          <a:xfrm>
            <a:off x="292100" y="2734242"/>
            <a:ext cx="102143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D6A08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86713BEB-A3FE-414F-BAC1-8CE42E489D52}"/>
              </a:ext>
            </a:extLst>
          </p:cNvPr>
          <p:cNvSpPr txBox="1"/>
          <p:nvPr/>
        </p:nvSpPr>
        <p:spPr>
          <a:xfrm>
            <a:off x="3795889" y="2734241"/>
            <a:ext cx="120738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endParaRPr lang="de-DE" sz="1200" dirty="0">
              <a:solidFill>
                <a:srgbClr val="5AB88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5EB30055-95BF-A54D-98B6-ABAE60F2C4D7}"/>
              </a:ext>
            </a:extLst>
          </p:cNvPr>
          <p:cNvSpPr txBox="1"/>
          <p:nvPr/>
        </p:nvSpPr>
        <p:spPr>
          <a:xfrm>
            <a:off x="7312027" y="2734241"/>
            <a:ext cx="120738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endParaRPr lang="de-DE" sz="1200" dirty="0">
              <a:solidFill>
                <a:srgbClr val="5AB88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D6A08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2BEB6849-A1E2-5F4F-A5C2-C3B9BEE30F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ED4BCE5-A370-894F-AAE0-9A4AD39DB238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8B7B5EA0-804E-6348-AA66-EC6A9D9B2FEB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>
                <a:solidFill>
                  <a:srgbClr val="D4EBE9"/>
                </a:solidFill>
              </a:rPr>
              <a:t>Exkurs: Optimierungen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255293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Das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SelectionSet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SelectionSet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enthält 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abgefragten Felder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Kann genutzt werden, um Zugriffe auf Datenbank zu optimieren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592666" y="2877285"/>
            <a:ext cx="9122834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&lt;Beer&gt;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DataFetchingFieldSelectionSet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selection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environment.getSelectionSet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selection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.contains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// Ratings wurden abgefragt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selection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.contains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// Shops wurden abgefragt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1C526FC7-52EC-E14C-AB56-87E4FA44D8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5141356-D8EB-7D45-B111-5DF18F5EF9E3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629DC90F-E5C1-914D-AF39-37FE9EE3A082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>
                <a:solidFill>
                  <a:srgbClr val="D4EBE9"/>
                </a:solidFill>
              </a:rPr>
              <a:t>Exkurs: Optimierungen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2497573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Das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SelectionSet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SelectionSet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enthält alle abgefragten Felder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Kann genutzt werden, um Zugriffe auf Datenbank zu optimieren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592666" y="2877285"/>
            <a:ext cx="9122834" cy="65556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&lt;Beer&gt;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DataFetchingFieldSelectionSet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FB8E2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selection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environment.getSelectionSet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EntityGraph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entityGraph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entityManager.createEntityGraph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Beer.class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selection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.contains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entityGraph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.addSubgraph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selection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.contains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entityGraph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.addSubgraph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entityGraph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F65D3479-AF40-3948-A7F4-29671F79015B}"/>
              </a:ext>
            </a:extLst>
          </p:cNvPr>
          <p:cNvSpPr/>
          <p:nvPr/>
        </p:nvSpPr>
        <p:spPr>
          <a:xfrm>
            <a:off x="592666" y="2542312"/>
            <a:ext cx="2792752" cy="401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u="sng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</a:t>
            </a:r>
            <a:r>
              <a:rPr lang="de-DE" b="1" u="sng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JPA </a:t>
            </a:r>
            <a:r>
              <a:rPr lang="de-DE" b="1" u="sng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EntityGraph</a:t>
            </a:r>
            <a:endParaRPr lang="de-DE" b="1" u="sng" dirty="0">
              <a:solidFill>
                <a:srgbClr val="9E60B8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07F89B79-59D5-E242-94A4-774D52175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4A6E41E8-F36A-754A-AC12-EE42DA2E5D51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96762B7E-9D20-4E41-BBF6-CD7111423576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>
                <a:solidFill>
                  <a:srgbClr val="D4EBE9"/>
                </a:solidFill>
              </a:rPr>
              <a:t>Exkurs: Optimierungen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9408473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zur Laufzeit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3498850" y="2290130"/>
            <a:ext cx="29083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ausführen</a:t>
            </a:r>
          </a:p>
          <a:p>
            <a:pPr algn="ctr">
              <a:lnSpc>
                <a:spcPct val="120000"/>
              </a:lnSpc>
            </a:pP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&amp;</a:t>
            </a:r>
          </a:p>
          <a:p>
            <a:pPr algn="ctr">
              <a:lnSpc>
                <a:spcPct val="120000"/>
              </a:lnSpc>
            </a:pP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API bereitstellen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4592376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Runtime</a:t>
            </a:r>
            <a:r>
              <a:rPr lang="de-DE" dirty="0"/>
              <a:t> </a:t>
            </a:r>
            <a:r>
              <a:rPr lang="de-DE" dirty="0" err="1"/>
              <a:t>Wiring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242458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Verbinden von Schema und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RuntimeWiring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Schema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verknüpft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605283" y="3221802"/>
            <a:ext cx="7855931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BeerAdvisorGraphQLSetup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setupWiring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 // z.B. Spring DI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RuntimeWiring.newRuntimeWiring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1400" b="1" dirty="0">
                <a:solidFill>
                  <a:srgbClr val="268BD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type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newTypeWiring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</a:t>
            </a: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3A548AE3-42F2-5C47-995C-31C8ECCD527D}"/>
              </a:ext>
            </a:extLst>
          </p:cNvPr>
          <p:cNvSpPr/>
          <p:nvPr/>
        </p:nvSpPr>
        <p:spPr>
          <a:xfrm>
            <a:off x="122548" y="4467117"/>
            <a:ext cx="2646226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1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1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8817846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Runtime</a:t>
            </a:r>
            <a:r>
              <a:rPr lang="de-DE" dirty="0"/>
              <a:t> </a:t>
            </a:r>
            <a:r>
              <a:rPr lang="de-DE" dirty="0" err="1"/>
              <a:t>Wiring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242458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Verbinden von Schema und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RuntimeWiring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Schema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verknüpft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605283" y="3221802"/>
            <a:ext cx="7855931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BeerAdvisorGraphQLSetup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setupWiring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 // z.B. Spring DI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RuntimeWiring.newRuntimeWiring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1400" b="1" dirty="0">
                <a:solidFill>
                  <a:srgbClr val="268BD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type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newTypeWiring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b="1" dirty="0" err="1">
                <a:solidFill>
                  <a:srgbClr val="268BD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fetchers.beersFetcher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b="1" dirty="0" err="1">
                <a:solidFill>
                  <a:srgbClr val="268BD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fetchers.beerFetcher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()))</a:t>
            </a: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3A548AE3-42F2-5C47-995C-31C8ECCD527D}"/>
              </a:ext>
            </a:extLst>
          </p:cNvPr>
          <p:cNvSpPr/>
          <p:nvPr/>
        </p:nvSpPr>
        <p:spPr>
          <a:xfrm>
            <a:off x="122548" y="4467117"/>
            <a:ext cx="2646226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1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1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[Beer!]!</a:t>
            </a:r>
          </a:p>
          <a:p>
            <a:r>
              <a:rPr lang="de-DE" sz="11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Beer</a:t>
            </a: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5432851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Runtime</a:t>
            </a:r>
            <a:r>
              <a:rPr lang="de-DE" dirty="0"/>
              <a:t> </a:t>
            </a:r>
            <a:r>
              <a:rPr lang="de-DE" dirty="0" err="1"/>
              <a:t>Wiring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242458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Verbinden von Schema und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RuntimeWiring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Schema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verknüpft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605283" y="3221802"/>
            <a:ext cx="7855931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BeerAdvisorGraphQLSetup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setupWiring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 // z.B. Spring DI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RuntimeWiring.newRuntimeWiring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.type(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newTypeWiring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("Query")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fetchers.beersFetcher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fetchers.beerFetcher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1400" b="1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newTypeWiring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sz="1400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</a:t>
            </a:r>
            <a:r>
              <a:rPr lang="de-DE" sz="1400" b="1" dirty="0" err="1">
                <a:solidFill>
                  <a:srgbClr val="268BD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sz="1400" b="1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fetchers.beersFetcher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()))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3A548AE3-42F2-5C47-995C-31C8ECCD527D}"/>
              </a:ext>
            </a:extLst>
          </p:cNvPr>
          <p:cNvSpPr/>
          <p:nvPr/>
        </p:nvSpPr>
        <p:spPr>
          <a:xfrm>
            <a:off x="122548" y="4467117"/>
            <a:ext cx="2646226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1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1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[Beer!]!</a:t>
            </a:r>
          </a:p>
          <a:p>
            <a:r>
              <a:rPr lang="de-DE" sz="11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Beer</a:t>
            </a: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F471BC0-6E24-6C4D-A79A-8F4AE2A01A81}"/>
              </a:ext>
            </a:extLst>
          </p:cNvPr>
          <p:cNvSpPr/>
          <p:nvPr/>
        </p:nvSpPr>
        <p:spPr>
          <a:xfrm>
            <a:off x="122548" y="5238900"/>
            <a:ext cx="3250205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100" b="1" dirty="0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stars:Int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[Rating!]!</a:t>
            </a: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00" dirty="0"/>
          </a:p>
        </p:txBody>
      </p:sp>
    </p:spTree>
    <p:extLst>
      <p:ext uri="{BB962C8B-B14F-4D97-AF65-F5344CB8AC3E}">
        <p14:creationId xmlns:p14="http://schemas.microsoft.com/office/powerpoint/2010/main" val="536839273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286488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Ausführbares Schema erzeugen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Statisches Schema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Wirings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werden verknüpft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Einstiegspunkt zum Ausführen von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1750741" y="2653239"/>
            <a:ext cx="9753946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BeerAdvisorGraphQLSetup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GraphQLSchema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setupGraphQLSchema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// Schema-Beschreibung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File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schemaFile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//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(wie zuvor gesehen)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setupWiring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SchemaGenerator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schemaGenerator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=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new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SchemaGenerator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();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return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schemaGenerator.</a:t>
            </a:r>
            <a:r>
              <a:rPr lang="de-DE" sz="1400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makeExecutableSchema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new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SchemaParser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().parse(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schemaFile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), 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runtimeWiring</a:t>
            </a:r>
            <a:endParaRPr lang="de-DE" sz="1400" b="1" dirty="0">
              <a:solidFill>
                <a:srgbClr val="36544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511299312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286488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Schritt 3a: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ausführen (per API)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wird in verschachtelter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zurückgeliefert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479502" y="3088137"/>
            <a:ext cx="9753946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FB8E2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schema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BeerAdvisorGraphQLSetup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setupGraphQLSchema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GraphQL.newGraphQL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).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build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ExecutionInput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executionInput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ExecutionInput.newExecutionInput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dataLoaderRegistry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.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 }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").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build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Map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&lt;String,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Object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result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graphQL.execute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executionInput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).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toSpecification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730013972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286488" cy="6266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Schritt 3b: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ausführen (per HTTP)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Voraussetzung: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Schema ist erzeugt 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Variante 1: </a:t>
            </a:r>
            <a:r>
              <a:rPr lang="de-DE" sz="2400" dirty="0">
                <a:hlinkClick r:id="rId2"/>
              </a:rPr>
              <a:t>https://github.com/graphql-java/graphql-java-spring</a:t>
            </a:r>
            <a:endParaRPr lang="de-DE" sz="2400" dirty="0"/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REST Controller für Spring (Boot)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Stammt aus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Projektfamilie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Kein Support für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zurzeit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Variante 2: </a:t>
            </a:r>
            <a:r>
              <a:rPr lang="de-DE" sz="2400" dirty="0">
                <a:hlinkClick r:id="rId3"/>
              </a:rPr>
              <a:t>https://github.com/graphql-java-kickstart/graphql-java-servlet</a:t>
            </a:r>
            <a:endParaRPr lang="de-DE" sz="2400" dirty="0"/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 Servlet  (für Spring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bzw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Servlet Container)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Auch als Starter für Spring Boot verfügbar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93786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6F63F5-51CE-F14E-B9E8-4989DA9F0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GitHub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A959AD6-20A9-8547-8130-4669C2C814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2882" y="243840"/>
            <a:ext cx="5100236" cy="5262664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4CE2CA68-6DAF-384B-B3E3-0770B1A08A5A}"/>
              </a:ext>
            </a:extLst>
          </p:cNvPr>
          <p:cNvSpPr/>
          <p:nvPr/>
        </p:nvSpPr>
        <p:spPr>
          <a:xfrm>
            <a:off x="3673003" y="5506504"/>
            <a:ext cx="403589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twitter.com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status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/866590967314472960</a:t>
            </a:r>
            <a:endParaRPr lang="de-DE" sz="1200" dirty="0">
              <a:solidFill>
                <a:srgbClr val="4171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3060327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https://github.com/graphql-java-kickstart/graphql-java-tools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Abstraktion, basierend auf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-java, arbeitet mit POJOs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Alternative: </a:t>
            </a:r>
            <a:r>
              <a:rPr lang="de-DE" dirty="0" err="1">
                <a:solidFill>
                  <a:srgbClr val="D4EBE9"/>
                </a:solidFill>
              </a:rPr>
              <a:t>graphql</a:t>
            </a:r>
            <a:r>
              <a:rPr lang="de-DE" dirty="0">
                <a:solidFill>
                  <a:srgbClr val="D4EBE9"/>
                </a:solidFill>
              </a:rPr>
              <a:t>-java-tools</a:t>
            </a:r>
          </a:p>
        </p:txBody>
      </p:sp>
    </p:spTree>
    <p:extLst>
      <p:ext uri="{BB962C8B-B14F-4D97-AF65-F5344CB8AC3E}">
        <p14:creationId xmlns:p14="http://schemas.microsoft.com/office/powerpoint/2010/main" val="2099586032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https://github.com/graphql-java-kickstart/graphql-java-tools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Abstraktion, basierend auf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-java, arbeitet mit POJOs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43860" y="4345024"/>
            <a:ext cx="264622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200" dirty="0">
                <a:solidFill>
                  <a:srgbClr val="B5890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[Beer!]!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b="1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Beer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2407525"/>
            <a:ext cx="6692900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Beer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(String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A7F47DCD-4DD7-9E4F-974B-6E783B853749}"/>
              </a:ext>
            </a:extLst>
          </p:cNvPr>
          <p:cNvCxnSpPr>
            <a:cxnSpLocks/>
          </p:cNvCxnSpPr>
          <p:nvPr/>
        </p:nvCxnSpPr>
        <p:spPr>
          <a:xfrm flipV="1">
            <a:off x="1772239" y="3874416"/>
            <a:ext cx="1432874" cy="810706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8D1A9D2B-2312-7543-BCF4-82C7CF9CC578}"/>
              </a:ext>
            </a:extLst>
          </p:cNvPr>
          <p:cNvCxnSpPr>
            <a:cxnSpLocks/>
          </p:cNvCxnSpPr>
          <p:nvPr/>
        </p:nvCxnSpPr>
        <p:spPr>
          <a:xfrm flipV="1">
            <a:off x="2507530" y="4685122"/>
            <a:ext cx="697583" cy="169682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Alternative: </a:t>
            </a:r>
            <a:r>
              <a:rPr lang="de-DE" dirty="0" err="1">
                <a:solidFill>
                  <a:srgbClr val="D4EBE9"/>
                </a:solidFill>
              </a:rPr>
              <a:t>graphql</a:t>
            </a:r>
            <a:r>
              <a:rPr lang="de-DE" dirty="0">
                <a:solidFill>
                  <a:srgbClr val="D4EBE9"/>
                </a:solidFill>
              </a:rPr>
              <a:t>-java-tools</a:t>
            </a:r>
          </a:p>
        </p:txBody>
      </p:sp>
    </p:spTree>
    <p:extLst>
      <p:ext uri="{BB962C8B-B14F-4D97-AF65-F5344CB8AC3E}">
        <p14:creationId xmlns:p14="http://schemas.microsoft.com/office/powerpoint/2010/main" val="2857292902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381438" y="2595813"/>
            <a:ext cx="6692900" cy="3754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GraphQLMutationResolver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Rating.from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ratingRepository.save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131233" y="4868333"/>
            <a:ext cx="32502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endParaRPr lang="de-DE" sz="1200" dirty="0">
              <a:solidFill>
                <a:srgbClr val="FB8E20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(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Rating!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EA59D8A4-2C8E-8F4C-9BFF-0198BC5D5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A9B98DCD-B949-4449-9B3A-22A712C308F2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010C7B8E-7EC1-E542-A9EF-7422F0D07DF1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Alternative: </a:t>
            </a:r>
            <a:r>
              <a:rPr lang="de-DE" dirty="0" err="1">
                <a:solidFill>
                  <a:srgbClr val="D4EBE9"/>
                </a:solidFill>
              </a:rPr>
              <a:t>graphql</a:t>
            </a:r>
            <a:r>
              <a:rPr lang="de-DE" dirty="0">
                <a:solidFill>
                  <a:srgbClr val="D4EBE9"/>
                </a:solidFill>
              </a:rPr>
              <a:t>-java-tools</a:t>
            </a:r>
          </a:p>
        </p:txBody>
      </p:sp>
    </p:spTree>
    <p:extLst>
      <p:ext uri="{BB962C8B-B14F-4D97-AF65-F5344CB8AC3E}">
        <p14:creationId xmlns:p14="http://schemas.microsoft.com/office/powerpoint/2010/main" val="1778622275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Spring Boot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512300" cy="4936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Spring Boot Starter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kickstart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-spring-boot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Basiert auf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(aus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Mergt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alle Schema-Dateien im Klassenpfad zusammen (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*.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als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Beans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annotiert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zB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@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Component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und automatisch dem Schema hinzugefügt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Servlet-Konfiguration erfolgt per 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application.properties</a:t>
            </a:r>
            <a:endParaRPr lang="de-DE" sz="2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GraphiQL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(API Explorer) kann ebenfalls per Konfiguration aktiviert werden</a:t>
            </a: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E66D5470-A440-4A49-8E5A-61F1075AA722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6CF6C058-873C-5E49-B45B-798A4DCDB779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 err="1">
                <a:solidFill>
                  <a:srgbClr val="D4EBE9"/>
                </a:solidFill>
              </a:rPr>
              <a:t>GraphQL</a:t>
            </a:r>
            <a:r>
              <a:rPr lang="de-DE" dirty="0">
                <a:solidFill>
                  <a:srgbClr val="D4EBE9"/>
                </a:solidFill>
              </a:rPr>
              <a:t> für Spring Boot</a:t>
            </a:r>
          </a:p>
        </p:txBody>
      </p:sp>
    </p:spTree>
    <p:extLst>
      <p:ext uri="{BB962C8B-B14F-4D97-AF65-F5344CB8AC3E}">
        <p14:creationId xmlns:p14="http://schemas.microsoft.com/office/powerpoint/2010/main" val="2583181483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/>
              <a:t>Typ-sichere Clients mit </a:t>
            </a:r>
            <a:r>
              <a:rPr lang="de-DE" spc="100" dirty="0" err="1"/>
              <a:t>React</a:t>
            </a:r>
            <a:r>
              <a:rPr lang="de-DE" spc="100" dirty="0"/>
              <a:t>, Apollo und </a:t>
            </a:r>
            <a:r>
              <a:rPr lang="de-DE" spc="100" dirty="0" err="1"/>
              <a:t>TypeScript</a:t>
            </a:r>
            <a:endParaRPr lang="de-DE" spc="100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08" y="1789355"/>
            <a:ext cx="5264583" cy="36625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2000" b="1" u="sng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Ausblick</a:t>
            </a:r>
          </a:p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Clients</a:t>
            </a:r>
          </a:p>
          <a:p>
            <a:pPr algn="ctr"/>
            <a:r>
              <a:rPr lang="de-DE" sz="36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mit </a:t>
            </a:r>
            <a:r>
              <a:rPr lang="de-DE" sz="3600" b="1" dirty="0">
                <a:solidFill>
                  <a:srgbClr val="FF0000"/>
                </a:solidFill>
                <a:latin typeface="Montserrat" charset="0"/>
                <a:ea typeface="Montserrat" charset="0"/>
                <a:cs typeface="Montserrat" charset="0"/>
              </a:rPr>
              <a:t>JavaScript</a:t>
            </a:r>
            <a:r>
              <a:rPr lang="de-DE" sz="36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😱</a:t>
            </a:r>
            <a:endParaRPr lang="de-DE" sz="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93272877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2418494" y="3797848"/>
            <a:ext cx="5069016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Apollo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"A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community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building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flexible open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source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tools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."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github.com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apollographql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64FD371C-98B3-3F4A-B69B-156C1075D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74342628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Apollo </a:t>
            </a:r>
            <a:r>
              <a:rPr lang="de-DE" dirty="0" err="1"/>
              <a:t>client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4936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Apollo: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https://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www.apollographql.com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docs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Komponenten zum Zugriff auf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APIs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Vue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Angular, ...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funktioniert mit allen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Backends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u="sng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Code-Generator für </a:t>
            </a:r>
            <a:r>
              <a:rPr lang="de-DE" sz="2400" u="sng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u="sng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!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u="sng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Beispiel: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ShopPage.tsx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8511927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mit Apollo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3357042"/>
            <a:ext cx="672122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BeerRatingAppQuery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name</a:t>
            </a:r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price</a:t>
            </a:r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. . .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Werden mittels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-Funktion angegeben und geparst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128083" y="382964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parsen</a:t>
            </a:r>
          </a:p>
        </p:txBody>
      </p:sp>
    </p:spTree>
    <p:extLst>
      <p:ext uri="{BB962C8B-B14F-4D97-AF65-F5344CB8AC3E}">
        <p14:creationId xmlns:p14="http://schemas.microsoft.com/office/powerpoint/2010/main" val="2654215892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mit Apollo</a:t>
            </a:r>
          </a:p>
        </p:txBody>
      </p:sp>
      <p:sp>
        <p:nvSpPr>
          <p:cNvPr id="4" name="Rechteck 3"/>
          <p:cNvSpPr/>
          <p:nvPr/>
        </p:nvSpPr>
        <p:spPr>
          <a:xfrm>
            <a:off x="947230" y="3164252"/>
            <a:ext cx="9228535" cy="30008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b="1" dirty="0" err="1">
                <a:solidFill>
                  <a:srgbClr val="28A136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useQuery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"@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react-hooks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BEER_RATING_APP_QUERY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function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= </a:t>
            </a:r>
            <a:r>
              <a:rPr lang="de-DE" sz="1625" b="1" dirty="0" err="1">
                <a:solidFill>
                  <a:srgbClr val="28A136"/>
                </a:solidFill>
                <a:latin typeface="Source Code Pro Medium" charset="0"/>
                <a:ea typeface="Source Code Pro Medium" charset="0"/>
              </a:rPr>
              <a:t>useQuery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(BEER_RATING_APP_QUERY);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&lt;h1&gt;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...&lt;/h1&gt;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&lt;h1&gt;Error!&lt;/h1&gt;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data.beers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 ausführen am Beispiel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9453578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Typsicheres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97506" y="3357042"/>
            <a:ext cx="672122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BeerRatingAppQuery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name</a:t>
            </a:r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</a:t>
            </a:r>
            <a:r>
              <a:rPr lang="de-DE" sz="1625" b="1" dirty="0">
                <a:solidFill>
                  <a:srgbClr val="FF00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preis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. . .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Mit </a:t>
            </a:r>
            <a:r>
              <a:rPr lang="de-DE" sz="2400" b="1" dirty="0" err="1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Typ-sicherer Zugriff auf Ergebnis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Für jeden Query wird für das Ergebnis ein Type auf Basis des Schemas vom Server generiert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Fehler im Query werden vom Generator bemerkt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203200" y="5050782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Fehler 'preis' gibt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es am Schema nicht</a:t>
            </a:r>
          </a:p>
        </p:txBody>
      </p:sp>
    </p:spTree>
    <p:extLst>
      <p:ext uri="{BB962C8B-B14F-4D97-AF65-F5344CB8AC3E}">
        <p14:creationId xmlns:p14="http://schemas.microsoft.com/office/powerpoint/2010/main" val="2360177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6FFEF-C619-8744-91B8-9FEF34314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New York Times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99B1BCF-5FD1-664F-9688-947485071B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3545" y="126460"/>
            <a:ext cx="4338910" cy="5537740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78BB35E7-1B62-E347-BE38-9ACF9C35AF7D}"/>
              </a:ext>
            </a:extLst>
          </p:cNvPr>
          <p:cNvSpPr/>
          <p:nvPr/>
        </p:nvSpPr>
        <p:spPr>
          <a:xfrm>
            <a:off x="843064" y="5664200"/>
            <a:ext cx="821987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open.nytimes.com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/react-relay-and-graphql-under-the-hood-of-the-times-website-redesign-22fb62ea9764</a:t>
            </a:r>
          </a:p>
        </p:txBody>
      </p:sp>
    </p:spTree>
    <p:extLst>
      <p:ext uri="{BB962C8B-B14F-4D97-AF65-F5344CB8AC3E}">
        <p14:creationId xmlns:p14="http://schemas.microsoft.com/office/powerpoint/2010/main" val="1680369626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Typsicheres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1818291" y="2735017"/>
            <a:ext cx="12381186" cy="42511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"@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apollo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react-hooks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625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BeerRatingAppQuery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 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"./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generated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/...";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BEER_RATING_APP_QUERY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625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BeerRatingAppQuery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             (BEER_RATING_APP_QUERY);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data.</a:t>
            </a:r>
            <a:r>
              <a:rPr lang="de-DE" sz="1625" b="1" dirty="0" err="1">
                <a:solidFill>
                  <a:srgbClr val="28A136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[0].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 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bier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data.</a:t>
            </a:r>
            <a:r>
              <a:rPr lang="de-DE" sz="1625" b="1" dirty="0" err="1">
                <a:solidFill>
                  <a:srgbClr val="FF00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biers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[0].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 // '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biers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gibt’s nicht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Mit </a:t>
            </a:r>
            <a:r>
              <a:rPr lang="de-DE" sz="2400" b="1" dirty="0" err="1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Typ-sicherer Zugriff auf Ergebnis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Beim arbeiten mit dem Query-Ergebnis werden Programmierfehler von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bemerkt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1" y="521898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OK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7F0E4D08-5530-534B-9711-631C7B618327}"/>
              </a:ext>
            </a:extLst>
          </p:cNvPr>
          <p:cNvSpPr/>
          <p:nvPr/>
        </p:nvSpPr>
        <p:spPr>
          <a:xfrm>
            <a:off x="93133" y="2913760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Generierter Type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5FABF232-9C60-3240-B549-77A55D257F21}"/>
              </a:ext>
            </a:extLst>
          </p:cNvPr>
          <p:cNvSpPr/>
          <p:nvPr/>
        </p:nvSpPr>
        <p:spPr>
          <a:xfrm>
            <a:off x="0" y="5649116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Compile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-Fehler!</a:t>
            </a:r>
          </a:p>
        </p:txBody>
      </p:sp>
    </p:spTree>
    <p:extLst>
      <p:ext uri="{BB962C8B-B14F-4D97-AF65-F5344CB8AC3E}">
        <p14:creationId xmlns:p14="http://schemas.microsoft.com/office/powerpoint/2010/main" val="1071798430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32D914C6-C926-4E40-A0A3-0EA9D93726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69" r="12044" b="2918"/>
          <a:stretch/>
        </p:blipFill>
        <p:spPr>
          <a:xfrm>
            <a:off x="11162" y="1"/>
            <a:ext cx="9883674" cy="68580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0" y="-1"/>
            <a:ext cx="9905999" cy="6067777"/>
          </a:xfrm>
          <a:prstGeom prst="rect">
            <a:avLst/>
          </a:prstGeom>
          <a:solidFill>
            <a:srgbClr val="D4EBE9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HTTPS://NILSHARTMANN.NET | 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56F94DD-6753-AE48-BEE3-3D5A714809DC}"/>
              </a:ext>
            </a:extLst>
          </p:cNvPr>
          <p:cNvSpPr/>
          <p:nvPr/>
        </p:nvSpPr>
        <p:spPr>
          <a:xfrm>
            <a:off x="0" y="125127"/>
            <a:ext cx="9906000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041966" y="2672598"/>
            <a:ext cx="6123007" cy="1035804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Vielen Dank!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1073426" y="4097864"/>
            <a:ext cx="8289235" cy="1659467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Beispiel-Code: </a:t>
            </a:r>
            <a:r>
              <a:rPr lang="de-DE" sz="2400" b="1" dirty="0">
                <a:solidFill>
                  <a:srgbClr val="41719C"/>
                </a:solidFill>
              </a:rPr>
              <a:t>https://</a:t>
            </a:r>
            <a:r>
              <a:rPr lang="de-DE" sz="2400" b="1" dirty="0" err="1">
                <a:solidFill>
                  <a:srgbClr val="41719C"/>
                </a:solidFill>
              </a:rPr>
              <a:t>nils.buzz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hc-graphql-example</a:t>
            </a:r>
            <a:endParaRPr lang="de-DE" sz="2400" b="1" dirty="0">
              <a:solidFill>
                <a:srgbClr val="025249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400" b="1" dirty="0" err="1">
                <a:solidFill>
                  <a:srgbClr val="025249"/>
                </a:solidFill>
              </a:rPr>
              <a:t>Slides</a:t>
            </a:r>
            <a:r>
              <a:rPr lang="de-DE" sz="2400" b="1" dirty="0">
                <a:solidFill>
                  <a:srgbClr val="025249"/>
                </a:solidFill>
              </a:rPr>
              <a:t>: </a:t>
            </a:r>
            <a:r>
              <a:rPr lang="de-DE" sz="2400" b="1" dirty="0">
                <a:solidFill>
                  <a:srgbClr val="41719C"/>
                </a:solidFill>
              </a:rPr>
              <a:t>https://</a:t>
            </a:r>
            <a:r>
              <a:rPr lang="de-DE" sz="2400" b="1" dirty="0" err="1">
                <a:solidFill>
                  <a:srgbClr val="41719C"/>
                </a:solidFill>
              </a:rPr>
              <a:t>nils.buzz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hc-graphql</a:t>
            </a:r>
            <a:endParaRPr lang="de-DE" sz="2400" b="1" dirty="0">
              <a:solidFill>
                <a:srgbClr val="41719C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Kontakt &amp; Fragen: </a:t>
            </a:r>
            <a:r>
              <a:rPr lang="de-DE" sz="2400" b="1" dirty="0" err="1">
                <a:solidFill>
                  <a:srgbClr val="41719C"/>
                </a:solidFill>
              </a:rPr>
              <a:t>nils@nilshartmann.net</a:t>
            </a:r>
            <a:endParaRPr lang="de-DE" sz="2400" b="1" dirty="0">
              <a:solidFill>
                <a:srgbClr val="4171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3890</Words>
  <Application>Microsoft Macintosh PowerPoint</Application>
  <PresentationFormat>A4-Papier (210 x 297 mm)</PresentationFormat>
  <Paragraphs>1056</Paragraphs>
  <Slides>91</Slides>
  <Notes>16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91</vt:i4>
      </vt:variant>
    </vt:vector>
  </HeadingPairs>
  <TitlesOfParts>
    <vt:vector size="104" baseType="lpstr">
      <vt:lpstr>Arial</vt:lpstr>
      <vt:lpstr>Calibri</vt:lpstr>
      <vt:lpstr>Calibri Light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Herbstcampus, Nürnberg | September 2019 | @nilshartmann</vt:lpstr>
      <vt:lpstr>https://nilshartmann.net</vt:lpstr>
      <vt:lpstr>PowerPoint-Präsentation</vt:lpstr>
      <vt:lpstr>GraphQL</vt:lpstr>
      <vt:lpstr>GraphQL</vt:lpstr>
      <vt:lpstr>GraphQL</vt:lpstr>
      <vt:lpstr>GraphQL</vt:lpstr>
      <vt:lpstr>GitHub</vt:lpstr>
      <vt:lpstr>New York Times</vt:lpstr>
      <vt:lpstr>Facebook 5</vt:lpstr>
      <vt:lpstr>Next Gen GraphqL?</vt:lpstr>
      <vt:lpstr>Source-Code: https://nils.buzz/hc-graphql-example</vt:lpstr>
      <vt:lpstr>http://localhost:9000/graphiql.html</vt:lpstr>
      <vt:lpstr>Beispiel: Intellij IDEA</vt:lpstr>
      <vt:lpstr>Teil 1: Abfragen und Schema</vt:lpstr>
      <vt:lpstr>GraphQL Einsatzszenarien</vt:lpstr>
      <vt:lpstr>GraphQL Einsatzszenarien</vt:lpstr>
      <vt:lpstr>GraphQL Einsatzszenarien</vt:lpstr>
      <vt:lpstr>GraphQL Einsatzszenarien</vt:lpstr>
      <vt:lpstr>GraphQL Einsatzszenarien</vt:lpstr>
      <vt:lpstr>GraphQL Einsatzszenarien</vt:lpstr>
      <vt:lpstr>GraphQL Einsatzszenarien</vt:lpstr>
      <vt:lpstr>GraphQL Einsatzszenarien</vt:lpstr>
      <vt:lpstr>GraphQL Einsatzszenarien</vt:lpstr>
      <vt:lpstr>Daten Quellen</vt:lpstr>
      <vt:lpstr>query Language</vt:lpstr>
      <vt:lpstr>query Language</vt:lpstr>
      <vt:lpstr>query Language</vt:lpstr>
      <vt:lpstr>query Language: Operations</vt:lpstr>
      <vt:lpstr>query Language: Mutations</vt:lpstr>
      <vt:lpstr>query Language: Mutations</vt:lpstr>
      <vt:lpstr>Queries ausführen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Schema WeiterEntwicklung</vt:lpstr>
      <vt:lpstr>Schema WeiterEntwicklung</vt:lpstr>
      <vt:lpstr>Teil 2: Runtime-Umgebung (AKA: Eure Anwendung)</vt:lpstr>
      <vt:lpstr>Teil 2: Runtime-Umgebung (AKA: Eure Anwendung)</vt:lpstr>
      <vt:lpstr>GraphQL für Java-Anwendungen</vt:lpstr>
      <vt:lpstr>GraphQL für Java-Anwendungen</vt:lpstr>
      <vt:lpstr>GraphQL für Java-Anwendungen</vt:lpstr>
      <vt:lpstr>DataFetcher</vt:lpstr>
      <vt:lpstr>DataFetcher</vt:lpstr>
      <vt:lpstr>DataFetcher</vt:lpstr>
      <vt:lpstr>DataFetcher</vt:lpstr>
      <vt:lpstr>Daten ermittLUNG zur Laufzeit</vt:lpstr>
      <vt:lpstr>Daten ermittLUNG zur Laufzeit</vt:lpstr>
      <vt:lpstr>Daten ermittLUNG zur Laufzeit</vt:lpstr>
      <vt:lpstr>Daten ermittLUNG zur Laufzeit</vt:lpstr>
      <vt:lpstr>Daten ermittLUNG zur Laufzeit</vt:lpstr>
      <vt:lpstr>Data Fetcher für nicht-Root-Felder</vt:lpstr>
      <vt:lpstr>Data Fetcher für nicht-Root-Felder</vt:lpstr>
      <vt:lpstr>Exkurs: Optimierungen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GrapHQL zur Laufzeit</vt:lpstr>
      <vt:lpstr>Runtime Wiring</vt:lpstr>
      <vt:lpstr>Runtime Wiring</vt:lpstr>
      <vt:lpstr>Runtime Wiring</vt:lpstr>
      <vt:lpstr>GraphQL für Java-Anwendungen</vt:lpstr>
      <vt:lpstr>GraphQL für Java-Anwendungen</vt:lpstr>
      <vt:lpstr>GraphQL für Java-Anwendungen</vt:lpstr>
      <vt:lpstr>Alternative: graphql-java-tools</vt:lpstr>
      <vt:lpstr>Alternative: graphql-java-tools</vt:lpstr>
      <vt:lpstr>PowerPoint-Präsentation</vt:lpstr>
      <vt:lpstr>GraphQL für Spring Boot</vt:lpstr>
      <vt:lpstr>Typ-sichere Clients mit React, Apollo und TypeScript</vt:lpstr>
      <vt:lpstr>PowerPoint-Präsentation</vt:lpstr>
      <vt:lpstr>Apollo client</vt:lpstr>
      <vt:lpstr>Queries mit Apollo</vt:lpstr>
      <vt:lpstr>Queries mit Apollo</vt:lpstr>
      <vt:lpstr>Typsicheres GraphQL</vt:lpstr>
      <vt:lpstr>Typsicheres GraphQL</vt:lpstr>
      <vt:lpstr>HTTPS://NILSHARTMANN.NET | 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794</cp:revision>
  <cp:lastPrinted>2019-09-04T09:35:47Z</cp:lastPrinted>
  <dcterms:created xsi:type="dcterms:W3CDTF">2016-03-28T15:59:53Z</dcterms:created>
  <dcterms:modified xsi:type="dcterms:W3CDTF">2019-09-04T09:35:59Z</dcterms:modified>
</cp:coreProperties>
</file>

<file path=docProps/thumbnail.jpeg>
</file>